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9" r:id="rId3"/>
    <p:sldId id="327" r:id="rId4"/>
    <p:sldId id="286" r:id="rId5"/>
    <p:sldId id="288" r:id="rId6"/>
    <p:sldId id="303" r:id="rId7"/>
    <p:sldId id="289" r:id="rId8"/>
    <p:sldId id="306" r:id="rId9"/>
    <p:sldId id="307" r:id="rId10"/>
    <p:sldId id="308" r:id="rId11"/>
    <p:sldId id="290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3" r:id="rId25"/>
    <p:sldId id="324" r:id="rId26"/>
    <p:sldId id="325" r:id="rId27"/>
    <p:sldId id="326" r:id="rId28"/>
    <p:sldId id="277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9193" autoAdjust="0"/>
  </p:normalViewPr>
  <p:slideViewPr>
    <p:cSldViewPr>
      <p:cViewPr varScale="1">
        <p:scale>
          <a:sx n="82" d="100"/>
          <a:sy n="82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7556F-7A7D-46C6-A65F-692AB106D2E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9B8C85-7539-4349-AEA5-3CC3BC1BCE59}">
      <dgm:prSet phldrT="[Metin]" custT="1"/>
      <dgm:spPr/>
      <dgm:t>
        <a:bodyPr/>
        <a:lstStyle/>
        <a:p>
          <a:pPr algn="ctr"/>
          <a:r>
            <a:rPr lang="tr-TR" sz="1600" b="1" dirty="0" smtClean="0">
              <a:solidFill>
                <a:srgbClr val="FF0000"/>
              </a:solidFill>
            </a:rPr>
            <a:t>İlgisiz anne</a:t>
          </a:r>
        </a:p>
        <a:p>
          <a:pPr algn="l"/>
          <a:r>
            <a:rPr lang="tr-TR" sz="1050" dirty="0" smtClean="0"/>
            <a:t>Kendi arzuları ön plandadır.</a:t>
          </a:r>
        </a:p>
        <a:p>
          <a:pPr algn="l"/>
          <a:r>
            <a:rPr lang="tr-TR" sz="1050" b="1" dirty="0" smtClean="0"/>
            <a:t>Çocuğuna</a:t>
          </a:r>
          <a:r>
            <a:rPr lang="tr-TR" sz="1050" dirty="0" smtClean="0"/>
            <a:t> karşı ilgisiz ve kayıtsız bir tutum içindedir.</a:t>
          </a:r>
        </a:p>
        <a:p>
          <a:pPr algn="l"/>
          <a:r>
            <a:rPr lang="tr-TR" sz="1050" dirty="0" smtClean="0"/>
            <a:t>Onunla ortak etkinliklerde bulunmaz, eğitim ve gelişimine katkıda bulunmaz.</a:t>
          </a:r>
        </a:p>
        <a:p>
          <a:pPr algn="ctr"/>
          <a:r>
            <a:rPr lang="tr-TR" sz="1600" b="1" dirty="0" smtClean="0">
              <a:solidFill>
                <a:srgbClr val="FF0000"/>
              </a:solidFill>
            </a:rPr>
            <a:t>Reddeden, ihmal eden anne</a:t>
          </a:r>
        </a:p>
        <a:p>
          <a:pPr algn="l"/>
          <a:r>
            <a:rPr lang="tr-TR" sz="1100" dirty="0" smtClean="0"/>
            <a:t>Kendi sosyal yaşamını çocuğundan daha önemli görür.</a:t>
          </a:r>
        </a:p>
        <a:p>
          <a:pPr algn="l"/>
          <a:r>
            <a:rPr lang="tr-TR" sz="1100" dirty="0" smtClean="0"/>
            <a:t>İhtiyacı olan ilgi, sevgi ve şefkati çocuğuna göstermez.</a:t>
          </a:r>
          <a:endParaRPr lang="tr-TR" sz="1100" dirty="0"/>
        </a:p>
      </dgm:t>
    </dgm:pt>
    <dgm:pt modelId="{EC7E2C75-4ACB-4FB0-A358-460FF80D1FF7}" type="parTrans" cxnId="{60F4D6EC-FF3E-42A2-8377-2F3FEEFC58CB}">
      <dgm:prSet/>
      <dgm:spPr/>
      <dgm:t>
        <a:bodyPr/>
        <a:lstStyle/>
        <a:p>
          <a:endParaRPr lang="tr-TR"/>
        </a:p>
      </dgm:t>
    </dgm:pt>
    <dgm:pt modelId="{590DDC2A-A3A0-4BBC-9271-341174062C10}" type="sibTrans" cxnId="{60F4D6EC-FF3E-42A2-8377-2F3FEEFC58CB}">
      <dgm:prSet/>
      <dgm:spPr/>
      <dgm:t>
        <a:bodyPr/>
        <a:lstStyle/>
        <a:p>
          <a:endParaRPr lang="tr-TR"/>
        </a:p>
      </dgm:t>
    </dgm:pt>
    <dgm:pt modelId="{27E26476-B720-4B48-BC04-DC81022D4B73}">
      <dgm:prSet phldrT="[Metin]" custT="1"/>
      <dgm:spPr/>
      <dgm:t>
        <a:bodyPr/>
        <a:lstStyle/>
        <a:p>
          <a:r>
            <a:rPr lang="tr-TR" sz="1400" b="1" i="0" u="none" dirty="0" smtClean="0">
              <a:solidFill>
                <a:srgbClr val="FF0000"/>
              </a:solidFill>
            </a:rPr>
            <a:t>Duyarlı, ulaşılabilir, kabul eden anne </a:t>
          </a:r>
        </a:p>
        <a:p>
          <a:r>
            <a:rPr lang="tr-TR" sz="1000" dirty="0" smtClean="0"/>
            <a:t>Kendinden emin ve sakindir Dikkatini çocuğa verir, ilgili ve duyarlıdır. Çocuğun istek mesajlarını çözümleyerek ihtiyaçlarını hemen karşılayabilir. Çocuk sahibi olmanın mutluluğu ve olgunluğuyla çocuğun gelişimini destekler.</a:t>
          </a:r>
        </a:p>
        <a:p>
          <a:r>
            <a:rPr lang="tr-TR" sz="1400" b="1" dirty="0" smtClean="0">
              <a:solidFill>
                <a:srgbClr val="FF0000"/>
              </a:solidFill>
            </a:rPr>
            <a:t>Destekleyen, demokrat, işbirlikçi anne </a:t>
          </a:r>
        </a:p>
        <a:p>
          <a:r>
            <a:rPr lang="tr-TR" sz="1000" dirty="0" smtClean="0"/>
            <a:t>İstek ve beklentilerini açık ve net bir şekilde</a:t>
          </a:r>
          <a:r>
            <a:rPr lang="tr-TR" sz="1000" b="1" dirty="0" smtClean="0"/>
            <a:t> dile </a:t>
          </a:r>
          <a:r>
            <a:rPr lang="tr-TR" sz="1000" dirty="0" smtClean="0"/>
            <a:t>getirir.</a:t>
          </a:r>
        </a:p>
        <a:p>
          <a:r>
            <a:rPr lang="tr-TR" sz="1000" dirty="0" smtClean="0"/>
            <a:t>Anne öyle davranır ki, çocuk onun söylediğinin yapılması gerektiğini, uyuşmazlık durumunda tehdide başvurulmayacağını ve aşağılanmayacağını bilir. Çocuğun gelişimine uygun olarak, onunla daha çok görüş alışverişinde bulunmayı tercih eder.</a:t>
          </a:r>
          <a:endParaRPr lang="tr-TR" sz="1000" dirty="0"/>
        </a:p>
      </dgm:t>
    </dgm:pt>
    <dgm:pt modelId="{D288A486-BF7F-4E67-B81B-6EF165E95310}" type="parTrans" cxnId="{95F6E2C9-CE3A-4FE2-BCEF-BFA72C235CC1}">
      <dgm:prSet/>
      <dgm:spPr/>
      <dgm:t>
        <a:bodyPr/>
        <a:lstStyle/>
        <a:p>
          <a:endParaRPr lang="tr-TR"/>
        </a:p>
      </dgm:t>
    </dgm:pt>
    <dgm:pt modelId="{FC5EA316-B309-40E4-8C96-00B38E76E24B}" type="sibTrans" cxnId="{95F6E2C9-CE3A-4FE2-BCEF-BFA72C235CC1}">
      <dgm:prSet/>
      <dgm:spPr/>
      <dgm:t>
        <a:bodyPr/>
        <a:lstStyle/>
        <a:p>
          <a:endParaRPr lang="tr-TR"/>
        </a:p>
      </dgm:t>
    </dgm:pt>
    <dgm:pt modelId="{6FE472EF-8BE1-48EA-86C4-2565D968EE33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Baskıcı, otoriter anne</a:t>
          </a:r>
        </a:p>
        <a:p>
          <a:r>
            <a:rPr lang="tr-TR" sz="1100" dirty="0" smtClean="0"/>
            <a:t>Çocuğun davranışını değiştirmek için onu aşağılama yolunu seçer. Disiplin aracı olarak cezayı kullanır. Çocuğu sürekli arkadaşlarıyla kıyaslar.</a:t>
          </a:r>
        </a:p>
        <a:p>
          <a:r>
            <a:rPr lang="tr-TR" sz="1400" b="1" dirty="0" smtClean="0">
              <a:solidFill>
                <a:srgbClr val="FF0000"/>
              </a:solidFill>
            </a:rPr>
            <a:t>Mükemmeliyetçi anne</a:t>
          </a:r>
        </a:p>
        <a:p>
          <a:r>
            <a:rPr lang="tr-TR" sz="1100" dirty="0" smtClean="0"/>
            <a:t>Çocuğu olduğu gibi kabul etmez; onun mükemmel ölçülere göre davranmasını, kapasitesini düşünmeksizin üstün başarı göstermesini bekler.</a:t>
          </a:r>
          <a:endParaRPr lang="tr-TR" sz="1100" dirty="0"/>
        </a:p>
      </dgm:t>
    </dgm:pt>
    <dgm:pt modelId="{5961EFB9-3A60-435D-BD4D-B8B1EE4F1B64}" type="parTrans" cxnId="{82C13A63-21E7-4D00-8213-E200E86CB657}">
      <dgm:prSet/>
      <dgm:spPr/>
      <dgm:t>
        <a:bodyPr/>
        <a:lstStyle/>
        <a:p>
          <a:endParaRPr lang="tr-TR"/>
        </a:p>
      </dgm:t>
    </dgm:pt>
    <dgm:pt modelId="{A0932546-A0D7-4293-B493-5F650941FBDB}" type="sibTrans" cxnId="{82C13A63-21E7-4D00-8213-E200E86CB657}">
      <dgm:prSet/>
      <dgm:spPr/>
      <dgm:t>
        <a:bodyPr/>
        <a:lstStyle/>
        <a:p>
          <a:endParaRPr lang="tr-TR"/>
        </a:p>
      </dgm:t>
    </dgm:pt>
    <dgm:pt modelId="{844691AD-0541-43A1-A742-2B8DDA1C1D25}">
      <dgm:prSet phldrT="[Metin]" custT="1"/>
      <dgm:spPr/>
      <dgm:t>
        <a:bodyPr/>
        <a:lstStyle/>
        <a:p>
          <a:r>
            <a:rPr lang="tr-TR" sz="1400" b="1" dirty="0" smtClean="0">
              <a:solidFill>
                <a:srgbClr val="FF0000"/>
              </a:solidFill>
            </a:rPr>
            <a:t>Aşırı koruyucu anne</a:t>
          </a:r>
        </a:p>
        <a:p>
          <a:r>
            <a:rPr lang="tr-TR" sz="1300" dirty="0" smtClean="0"/>
            <a:t>Çocuğun öz bakım becerilerini ve kendi başına yemek yeme ve uyuma gibi ilk temel alışkanlıklarını geliştirmesine fırsat vermez.</a:t>
          </a:r>
        </a:p>
        <a:p>
          <a:r>
            <a:rPr lang="tr-TR" sz="1300" dirty="0" smtClean="0"/>
            <a:t>Çocuğa gerektiğinden fazla kontrol ve özen göstererek onu bebekleştirir. Arkadaş ilişkilerine fırsat hazırlamaz. Böylelikle onun sosyal gelişimini engellemiş olur</a:t>
          </a:r>
          <a:endParaRPr lang="tr-TR" sz="1300" dirty="0"/>
        </a:p>
      </dgm:t>
    </dgm:pt>
    <dgm:pt modelId="{91217535-879A-450C-B850-56F5B338D33D}" type="parTrans" cxnId="{2884E892-951E-4383-8B71-E719B4987A29}">
      <dgm:prSet/>
      <dgm:spPr/>
      <dgm:t>
        <a:bodyPr/>
        <a:lstStyle/>
        <a:p>
          <a:endParaRPr lang="tr-TR"/>
        </a:p>
      </dgm:t>
    </dgm:pt>
    <dgm:pt modelId="{BB9BB15D-E5CF-4D66-B5CD-EF7EA7EE8EE1}" type="sibTrans" cxnId="{2884E892-951E-4383-8B71-E719B4987A29}">
      <dgm:prSet/>
      <dgm:spPr/>
      <dgm:t>
        <a:bodyPr/>
        <a:lstStyle/>
        <a:p>
          <a:endParaRPr lang="tr-TR"/>
        </a:p>
      </dgm:t>
    </dgm:pt>
    <dgm:pt modelId="{CA7A1D62-6EE6-4EC5-B829-D1FEEC2483B1}" type="pres">
      <dgm:prSet presAssocID="{9497556F-7A7D-46C6-A65F-692AB106D2E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DB7433-CE8B-407B-9C74-C3986C7909AF}" type="pres">
      <dgm:prSet presAssocID="{9497556F-7A7D-46C6-A65F-692AB106D2E9}" presName="axisShape" presStyleLbl="bgShp" presStyleIdx="0" presStyleCnt="1" custScaleX="148756" custLinFactNeighborX="-2428"/>
      <dgm:spPr/>
    </dgm:pt>
    <dgm:pt modelId="{63866AA8-10B4-46E7-A3A9-794EBFD11FAA}" type="pres">
      <dgm:prSet presAssocID="{9497556F-7A7D-46C6-A65F-692AB106D2E9}" presName="rect1" presStyleLbl="node1" presStyleIdx="0" presStyleCnt="4" custScaleX="174031" custScaleY="109247" custLinFactNeighborX="-40200" custLinFactNeighborY="-3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0E369D-41ED-4067-BB0B-58D2711540E5}" type="pres">
      <dgm:prSet presAssocID="{9497556F-7A7D-46C6-A65F-692AB106D2E9}" presName="rect2" presStyleLbl="node1" presStyleIdx="1" presStyleCnt="4" custScaleX="169415" custScaleY="109247" custLinFactNeighborX="38972" custLinFactNeighborY="-3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8FA077-BA33-4D95-89E7-50CEF56F6362}" type="pres">
      <dgm:prSet presAssocID="{9497556F-7A7D-46C6-A65F-692AB106D2E9}" presName="rect3" presStyleLbl="node1" presStyleIdx="2" presStyleCnt="4" custScaleX="165335" custScaleY="100001" custLinFactNeighborX="-43341" custLinFactNeighborY="1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4DEF5E-FB26-4B0C-B61E-3639A8D1ED66}" type="pres">
      <dgm:prSet presAssocID="{9497556F-7A7D-46C6-A65F-692AB106D2E9}" presName="rect4" presStyleLbl="node1" presStyleIdx="3" presStyleCnt="4" custScaleX="163544" custLinFactNeighborX="36908" custLinFactNeighborY="1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BA3A1E-129C-4652-9326-6F6BDBC5DBE9}" type="presOf" srcId="{BF9B8C85-7539-4349-AEA5-3CC3BC1BCE59}" destId="{63866AA8-10B4-46E7-A3A9-794EBFD11FAA}" srcOrd="0" destOrd="0" presId="urn:microsoft.com/office/officeart/2005/8/layout/matrix2"/>
    <dgm:cxn modelId="{2884E892-951E-4383-8B71-E719B4987A29}" srcId="{9497556F-7A7D-46C6-A65F-692AB106D2E9}" destId="{844691AD-0541-43A1-A742-2B8DDA1C1D25}" srcOrd="3" destOrd="0" parTransId="{91217535-879A-450C-B850-56F5B338D33D}" sibTransId="{BB9BB15D-E5CF-4D66-B5CD-EF7EA7EE8EE1}"/>
    <dgm:cxn modelId="{82C13A63-21E7-4D00-8213-E200E86CB657}" srcId="{9497556F-7A7D-46C6-A65F-692AB106D2E9}" destId="{6FE472EF-8BE1-48EA-86C4-2565D968EE33}" srcOrd="2" destOrd="0" parTransId="{5961EFB9-3A60-435D-BD4D-B8B1EE4F1B64}" sibTransId="{A0932546-A0D7-4293-B493-5F650941FBDB}"/>
    <dgm:cxn modelId="{AB74C52E-EE31-4475-A32D-00CF04141CD6}" type="presOf" srcId="{6FE472EF-8BE1-48EA-86C4-2565D968EE33}" destId="{168FA077-BA33-4D95-89E7-50CEF56F6362}" srcOrd="0" destOrd="0" presId="urn:microsoft.com/office/officeart/2005/8/layout/matrix2"/>
    <dgm:cxn modelId="{E9850E13-ADAF-42A6-A3EB-90D0354C4CFB}" type="presOf" srcId="{27E26476-B720-4B48-BC04-DC81022D4B73}" destId="{C20E369D-41ED-4067-BB0B-58D2711540E5}" srcOrd="0" destOrd="0" presId="urn:microsoft.com/office/officeart/2005/8/layout/matrix2"/>
    <dgm:cxn modelId="{8F91C7F2-BFCC-4FA7-9936-311C0AEBF574}" type="presOf" srcId="{844691AD-0541-43A1-A742-2B8DDA1C1D25}" destId="{FA4DEF5E-FB26-4B0C-B61E-3639A8D1ED66}" srcOrd="0" destOrd="0" presId="urn:microsoft.com/office/officeart/2005/8/layout/matrix2"/>
    <dgm:cxn modelId="{FC646DF7-4D4B-44B3-A97D-EE83AFAE1F79}" type="presOf" srcId="{9497556F-7A7D-46C6-A65F-692AB106D2E9}" destId="{CA7A1D62-6EE6-4EC5-B829-D1FEEC2483B1}" srcOrd="0" destOrd="0" presId="urn:microsoft.com/office/officeart/2005/8/layout/matrix2"/>
    <dgm:cxn modelId="{60F4D6EC-FF3E-42A2-8377-2F3FEEFC58CB}" srcId="{9497556F-7A7D-46C6-A65F-692AB106D2E9}" destId="{BF9B8C85-7539-4349-AEA5-3CC3BC1BCE59}" srcOrd="0" destOrd="0" parTransId="{EC7E2C75-4ACB-4FB0-A358-460FF80D1FF7}" sibTransId="{590DDC2A-A3A0-4BBC-9271-341174062C10}"/>
    <dgm:cxn modelId="{95F6E2C9-CE3A-4FE2-BCEF-BFA72C235CC1}" srcId="{9497556F-7A7D-46C6-A65F-692AB106D2E9}" destId="{27E26476-B720-4B48-BC04-DC81022D4B73}" srcOrd="1" destOrd="0" parTransId="{D288A486-BF7F-4E67-B81B-6EF165E95310}" sibTransId="{FC5EA316-B309-40E4-8C96-00B38E76E24B}"/>
    <dgm:cxn modelId="{B530B823-D06C-4111-91DC-4EAC0A6EE45B}" type="presParOf" srcId="{CA7A1D62-6EE6-4EC5-B829-D1FEEC2483B1}" destId="{C2DB7433-CE8B-407B-9C74-C3986C7909AF}" srcOrd="0" destOrd="0" presId="urn:microsoft.com/office/officeart/2005/8/layout/matrix2"/>
    <dgm:cxn modelId="{E7F00353-217F-4F18-AC69-4461578AEC5E}" type="presParOf" srcId="{CA7A1D62-6EE6-4EC5-B829-D1FEEC2483B1}" destId="{63866AA8-10B4-46E7-A3A9-794EBFD11FAA}" srcOrd="1" destOrd="0" presId="urn:microsoft.com/office/officeart/2005/8/layout/matrix2"/>
    <dgm:cxn modelId="{9B56E381-2D15-40F7-A808-B01E978731CC}" type="presParOf" srcId="{CA7A1D62-6EE6-4EC5-B829-D1FEEC2483B1}" destId="{C20E369D-41ED-4067-BB0B-58D2711540E5}" srcOrd="2" destOrd="0" presId="urn:microsoft.com/office/officeart/2005/8/layout/matrix2"/>
    <dgm:cxn modelId="{97416FE5-3DA2-4F13-9490-7DE7D0F9AA72}" type="presParOf" srcId="{CA7A1D62-6EE6-4EC5-B829-D1FEEC2483B1}" destId="{168FA077-BA33-4D95-89E7-50CEF56F6362}" srcOrd="3" destOrd="0" presId="urn:microsoft.com/office/officeart/2005/8/layout/matrix2"/>
    <dgm:cxn modelId="{179156FF-8B7D-40B1-B086-C13A412CCF8A}" type="presParOf" srcId="{CA7A1D62-6EE6-4EC5-B829-D1FEEC2483B1}" destId="{FA4DEF5E-FB26-4B0C-B61E-3639A8D1ED6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B7433-CE8B-407B-9C74-C3986C7909AF}">
      <dsp:nvSpPr>
        <dsp:cNvPr id="0" name=""/>
        <dsp:cNvSpPr/>
      </dsp:nvSpPr>
      <dsp:spPr>
        <a:xfrm>
          <a:off x="0" y="0"/>
          <a:ext cx="7414488" cy="498432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66AA8-10B4-46E7-A3A9-794EBFD11FAA}">
      <dsp:nvSpPr>
        <dsp:cNvPr id="0" name=""/>
        <dsp:cNvSpPr/>
      </dsp:nvSpPr>
      <dsp:spPr>
        <a:xfrm>
          <a:off x="48595" y="159787"/>
          <a:ext cx="3469711" cy="217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</a:rPr>
            <a:t>İlgisiz anne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kern="1200" dirty="0" smtClean="0"/>
            <a:t>Kendi arzuları ön plandadır.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/>
            <a:t>Çocuğuna</a:t>
          </a:r>
          <a:r>
            <a:rPr lang="tr-TR" sz="1050" kern="1200" dirty="0" smtClean="0"/>
            <a:t> karşı ilgisiz ve kayıtsız bir tutum içindedir.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kern="1200" dirty="0" smtClean="0"/>
            <a:t>Onunla ortak etkinliklerde bulunmaz, eğitim ve gelişimine katkıda bulunmaz.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</a:rPr>
            <a:t>Reddeden, ihmal eden anne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Kendi sosyal yaşamını çocuğundan daha önemli görür.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İhtiyacı olan ilgi, sevgi ve şefkati çocuğuna göstermez.</a:t>
          </a:r>
          <a:endParaRPr lang="tr-TR" sz="1100" kern="1200" dirty="0"/>
        </a:p>
      </dsp:txBody>
      <dsp:txXfrm>
        <a:off x="154921" y="266113"/>
        <a:ext cx="3257059" cy="1965439"/>
      </dsp:txXfrm>
    </dsp:sp>
    <dsp:sp modelId="{C20E369D-41ED-4067-BB0B-58D2711540E5}">
      <dsp:nvSpPr>
        <dsp:cNvPr id="0" name=""/>
        <dsp:cNvSpPr/>
      </dsp:nvSpPr>
      <dsp:spPr>
        <a:xfrm>
          <a:off x="4015722" y="159787"/>
          <a:ext cx="3377680" cy="217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i="0" u="none" kern="1200" dirty="0" smtClean="0">
              <a:solidFill>
                <a:srgbClr val="FF0000"/>
              </a:solidFill>
            </a:rPr>
            <a:t>Duyarlı, ulaşılabilir, kabul eden anne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Kendinden emin ve sakindir Dikkatini çocuğa verir, ilgili ve duyarlıdır. Çocuğun istek mesajlarını çözümleyerek ihtiyaçlarını hemen karşılayabilir. Çocuk sahibi olmanın mutluluğu ve olgunluğuyla çocuğun gelişimini destekler.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Destekleyen, demokrat, işbirlikçi anne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İstek ve beklentilerini açık ve net bir şekilde</a:t>
          </a:r>
          <a:r>
            <a:rPr lang="tr-TR" sz="1000" b="1" kern="1200" dirty="0" smtClean="0"/>
            <a:t> dile </a:t>
          </a:r>
          <a:r>
            <a:rPr lang="tr-TR" sz="1000" kern="1200" dirty="0" smtClean="0"/>
            <a:t>getirir.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 smtClean="0"/>
            <a:t>Anne öyle davranır ki, çocuk onun söylediğinin yapılması gerektiğini, uyuşmazlık durumunda tehdide başvurulmayacağını ve aşağılanmayacağını bilir. Çocuğun gelişimine uygun olarak, onunla daha çok görüş alışverişinde bulunmayı tercih eder.</a:t>
          </a:r>
          <a:endParaRPr lang="tr-TR" sz="1000" kern="1200" dirty="0"/>
        </a:p>
      </dsp:txBody>
      <dsp:txXfrm>
        <a:off x="4122048" y="266113"/>
        <a:ext cx="3165028" cy="1965439"/>
      </dsp:txXfrm>
    </dsp:sp>
    <dsp:sp modelId="{168FA077-BA33-4D95-89E7-50CEF56F6362}">
      <dsp:nvSpPr>
        <dsp:cNvPr id="0" name=""/>
        <dsp:cNvSpPr/>
      </dsp:nvSpPr>
      <dsp:spPr>
        <a:xfrm>
          <a:off x="72659" y="2695076"/>
          <a:ext cx="3296336" cy="1993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Baskıcı, otoriter anne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Çocuğun davranışını değiştirmek için onu aşağılama yolunu seçer. Disiplin aracı olarak cezayı kullanır. Çocuğu sürekli arkadaşlarıyla kıyaslar.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Mükemmeliyetçi anne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Çocuğu olduğu gibi kabul etmez; onun mükemmel ölçülere göre davranmasını, kapasitesini düşünmeksizin üstün başarı göstermesini bekler.</a:t>
          </a:r>
          <a:endParaRPr lang="tr-TR" sz="1100" kern="1200" dirty="0"/>
        </a:p>
      </dsp:txBody>
      <dsp:txXfrm>
        <a:off x="169986" y="2792403"/>
        <a:ext cx="3101682" cy="1799097"/>
      </dsp:txXfrm>
    </dsp:sp>
    <dsp:sp modelId="{FA4DEF5E-FB26-4B0C-B61E-3639A8D1ED66}">
      <dsp:nvSpPr>
        <dsp:cNvPr id="0" name=""/>
        <dsp:cNvSpPr/>
      </dsp:nvSpPr>
      <dsp:spPr>
        <a:xfrm>
          <a:off x="4033097" y="2695086"/>
          <a:ext cx="3260628" cy="1993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FF0000"/>
              </a:solidFill>
            </a:rPr>
            <a:t>Aşırı koruyucu anne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Çocuğun öz bakım becerilerini ve kendi başına yemek yeme ve uyuma gibi ilk temel alışkanlıklarını geliştirmesine fırsat vermez.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Çocuğa gerektiğinden fazla kontrol ve özen göstererek onu bebekleştirir. Arkadaş ilişkilerine fırsat hazırlamaz. Böylelikle onun sosyal gelişimini engellemiş olur</a:t>
          </a:r>
          <a:endParaRPr lang="tr-TR" sz="1300" kern="1200" dirty="0"/>
        </a:p>
      </dsp:txBody>
      <dsp:txXfrm>
        <a:off x="4130423" y="2792412"/>
        <a:ext cx="3065976" cy="179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D83FDC75-7F73-4A4A-A77C-09AADF00E0EA}" type="datetimeFigureOut">
              <a:rPr lang="tr-TR" smtClean="0"/>
              <a:pPr/>
              <a:t>21.2.2013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459226BF-1F13-42D3-80DC-373E7ADD1EB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99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8AEF76B-3757-4A0B-AF93-28494465C1DD}" type="datetimeFigureOut">
              <a:pPr/>
              <a:t>21.2.2013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5693FD4-8F83-4EF7-AC3F-0DC0388986B0}" type="slidenum"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75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31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676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084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51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2525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7315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206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Örnek:</a:t>
            </a:r>
            <a:r>
              <a:rPr lang="tr-TR" dirty="0" smtClean="0"/>
              <a:t>3 yaşındaki çocuğuyla ilgili olarak, bir anne, içinde yaşadığı durumu şu cümlelerle </a:t>
            </a:r>
            <a:r>
              <a:rPr lang="tr-TR" smtClean="0"/>
              <a:t>anlatmaktadır: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 </a:t>
            </a:r>
            <a:r>
              <a:rPr lang="tr-TR" dirty="0" smtClean="0"/>
              <a:t>"Bir çığlık atıyor her dediğini yaptırıyor. Yemek öncesi çikolata istiyor. Kesinlikle vermek zorundayız."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281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Örnek:</a:t>
            </a:r>
            <a:r>
              <a:rPr lang="tr-TR" dirty="0" smtClean="0"/>
              <a:t>3 yaşındaki çocuğuyla ilgili olarak, bir anne, içinde yaşadığı durumu şu cümlelerle </a:t>
            </a:r>
            <a:r>
              <a:rPr lang="tr-TR" smtClean="0"/>
              <a:t>anlatmaktadır: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 </a:t>
            </a:r>
            <a:r>
              <a:rPr lang="tr-TR" dirty="0" smtClean="0"/>
              <a:t>"Bir çığlık atıyor her dediğini yaptırıyor. Yemek öncesi çikolata istiyor. Kesinlikle vermek zorundayız."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3669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Örnek:</a:t>
            </a:r>
            <a:r>
              <a:rPr lang="tr-TR" dirty="0" smtClean="0"/>
              <a:t>3 yaşındaki çocuğuyla ilgili olarak, bir anne, içinde yaşadığı durumu şu cümlelerle </a:t>
            </a:r>
            <a:r>
              <a:rPr lang="tr-TR" smtClean="0"/>
              <a:t>anlatmaktadır: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 </a:t>
            </a:r>
            <a:r>
              <a:rPr lang="tr-TR" dirty="0" smtClean="0"/>
              <a:t>"Bir çığlık atıyor her dediğini yaptırıyor. Yemek öncesi çikolata istiyor. Kesinlikle vermek zorundayız."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362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160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3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04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4412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0574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305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9720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2316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tr-TR" dirty="0" smtClean="0"/>
              <a:t>Microsoft </a:t>
            </a:r>
            <a:r>
              <a:rPr lang="tr-TR" b="1" dirty="0" smtClean="0"/>
              <a:t>Üstün Mühendislik Başarısı</a:t>
            </a:r>
            <a:endParaRPr lang="tr-TR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tr-TR" dirty="0" smtClean="0"/>
              <a:t>Microsoft Gizliliği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tr-TR" smtClean="0"/>
              <a:pPr/>
              <a:t>27</a:t>
            </a:fld>
            <a:endParaRPr lang="tr-TR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450850"/>
            <a:ext cx="6096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124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596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834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3063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579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303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 beklentilerin gerçekçi ol­ması ve çocuğun ilgi, yetenek ve kapasitesine uygun olması gerekirken, yeteneklerini aşması, duygusal dünyasında bir zorlanmaya neden ola­bilir. Bu durum çocuğun "bilişsel ve duygusal" istismarıdır.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 sınavlarına çocuğunu hazırlayan bir annenin. Çocuğunun ruh sağlığı bozulsa da adı geçen okula girmesini istemesi. Kısaca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 tutumun arkasında geçmişte engellenmiş umutlar vardır.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581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246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tr-TR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tr-T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tr-T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2000" baseline="0"/>
            </a:lvl1pPr>
          </a:lstStyle>
          <a:p>
            <a:r>
              <a:rPr lang="tr-TR"/>
              <a:t>Şirket Logosu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Arka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latinLnBrk="0">
              <a:defRPr lang="tr-T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tr-TR" sz="1800"/>
            </a:lvl1pPr>
          </a:lstStyle>
          <a:p>
            <a:r>
              <a:rPr lang="tr-TR"/>
              <a:t>Şirket Logosu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latinLnBrk="0">
              <a:defRPr lang="tr-TR"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tr-TR" sz="3200">
                <a:latin typeface="+mn-lt"/>
              </a:defRPr>
            </a:lvl1pPr>
            <a:lvl2pPr latinLnBrk="0">
              <a:defRPr lang="tr-TR" sz="2800">
                <a:latin typeface="+mn-lt"/>
              </a:defRPr>
            </a:lvl2pPr>
            <a:lvl3pPr latinLnBrk="0">
              <a:defRPr lang="tr-TR" sz="2400">
                <a:latin typeface="+mn-lt"/>
              </a:defRPr>
            </a:lvl3pPr>
            <a:lvl4pPr latinLnBrk="0">
              <a:defRPr lang="tr-TR" sz="2400">
                <a:latin typeface="+mn-lt"/>
              </a:defRPr>
            </a:lvl4pPr>
            <a:lvl5pPr latinLnBrk="0">
              <a:defRPr lang="tr-TR" sz="2400">
                <a:latin typeface="+mn-lt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latinLnBrk="0">
              <a:defRPr lang="tr-TR" sz="2800"/>
            </a:lvl1pPr>
            <a:lvl2pPr latinLnBrk="0">
              <a:defRPr lang="tr-TR" sz="2400"/>
            </a:lvl2pPr>
            <a:lvl3pPr latinLnBrk="0">
              <a:defRPr lang="tr-TR" sz="2000"/>
            </a:lvl3pPr>
            <a:lvl4pPr latinLnBrk="0">
              <a:defRPr lang="tr-TR" sz="1800"/>
            </a:lvl4pPr>
            <a:lvl5pPr latinLnBrk="0">
              <a:defRPr lang="tr-TR" sz="1800"/>
            </a:lvl5pPr>
            <a:lvl6pPr latinLnBrk="0">
              <a:defRPr lang="tr-TR" sz="1800"/>
            </a:lvl6pPr>
            <a:lvl7pPr latinLnBrk="0">
              <a:defRPr lang="tr-TR" sz="1800"/>
            </a:lvl7pPr>
            <a:lvl8pPr latinLnBrk="0">
              <a:defRPr lang="tr-TR" sz="1800"/>
            </a:lvl8pPr>
            <a:lvl9pPr latinLnBrk="0">
              <a:defRPr lang="tr-TR"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tr-TR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tr-TR" sz="2400" b="1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latinLnBrk="0">
              <a:defRPr lang="tr-TR" sz="2400"/>
            </a:lvl1pPr>
            <a:lvl2pPr latinLnBrk="0">
              <a:defRPr lang="tr-TR" sz="2000"/>
            </a:lvl2pPr>
            <a:lvl3pPr latinLnBrk="0">
              <a:defRPr lang="tr-TR" sz="1800"/>
            </a:lvl3pPr>
            <a:lvl4pPr latinLnBrk="0">
              <a:defRPr lang="tr-TR" sz="1600"/>
            </a:lvl4pPr>
            <a:lvl5pPr latinLnBrk="0">
              <a:defRPr lang="tr-TR" sz="1600"/>
            </a:lvl5pPr>
            <a:lvl6pPr latinLnBrk="0">
              <a:defRPr lang="tr-TR" sz="1600"/>
            </a:lvl6pPr>
            <a:lvl7pPr latinLnBrk="0">
              <a:defRPr lang="tr-TR" sz="1600"/>
            </a:lvl7pPr>
            <a:lvl8pPr latinLnBrk="0">
              <a:defRPr lang="tr-TR" sz="1600"/>
            </a:lvl8pPr>
            <a:lvl9pPr latinLnBrk="0">
              <a:defRPr lang="tr-TR"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İçerik, Açıklamalı Alt Yaz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latinLnBrk="0">
              <a:defRPr lang="tr-TR" sz="3200"/>
            </a:lvl1pPr>
            <a:lvl2pPr latinLnBrk="0">
              <a:defRPr lang="tr-TR" sz="2800"/>
            </a:lvl2pPr>
            <a:lvl3pPr latinLnBrk="0">
              <a:defRPr lang="tr-TR" sz="2400"/>
            </a:lvl3pPr>
            <a:lvl4pPr latinLnBrk="0">
              <a:defRPr lang="tr-TR" sz="2000"/>
            </a:lvl4pPr>
            <a:lvl5pPr latinLnBrk="0">
              <a:defRPr lang="tr-TR" sz="2000"/>
            </a:lvl5pPr>
            <a:lvl6pPr latinLnBrk="0">
              <a:defRPr lang="tr-TR" sz="2000"/>
            </a:lvl6pPr>
            <a:lvl7pPr latinLnBrk="0">
              <a:defRPr lang="tr-TR" sz="2000"/>
            </a:lvl7pPr>
            <a:lvl8pPr latinLnBrk="0">
              <a:defRPr lang="tr-TR" sz="2000"/>
            </a:lvl8pPr>
            <a:lvl9pPr latinLnBrk="0">
              <a:defRPr lang="tr-TR"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, Açıklamalı Alt Yazı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tr-TR"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tr-TR" sz="3200"/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tr-TR" sz="14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Ana başlık stilini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21.2.2013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81207" y="14760"/>
            <a:ext cx="7367376" cy="1398017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ÇOCUK YETİŞTİRMEDE FARKLI</a:t>
            </a:r>
            <a:r>
              <a:rPr lang="tr-TR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sz="8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tr-TR" sz="80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80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tr-TR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NNE-</a:t>
            </a:r>
            <a:r>
              <a:rPr lang="tr-TR" sz="80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tr-TR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ABA </a:t>
            </a:r>
            <a:r>
              <a:rPr lang="tr-TR" sz="8000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tr-TR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UTUMLARI</a:t>
            </a:r>
            <a:endParaRPr lang="tr-TR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931984" y="4470648"/>
            <a:ext cx="4772528" cy="8305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Anne-Baba Okulu</a:t>
            </a:r>
          </a:p>
          <a:p>
            <a:pPr algn="l"/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Oturum-1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88" y="5315680"/>
            <a:ext cx="1786896" cy="15697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78" y="5517233"/>
            <a:ext cx="2243857" cy="9310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2" y="2204864"/>
            <a:ext cx="4327265" cy="20162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67336" y="414908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Anne tutumlarını özel olarak değerlendirdikten sonra, şimdi </a:t>
            </a:r>
            <a:r>
              <a:rPr lang="tr-TR" dirty="0"/>
              <a:t>de aile </a:t>
            </a:r>
            <a:r>
              <a:rPr lang="tr-TR" dirty="0"/>
              <a:t>içinde çocuğa yöneltilen yaklaşım </a:t>
            </a:r>
            <a:r>
              <a:rPr lang="tr-TR" dirty="0"/>
              <a:t>biçimlerine </a:t>
            </a:r>
          </a:p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 Yetiştirme de Farklı Ebeveyn Tutumları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2 Resim" descr="dus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2296" y="836712"/>
            <a:ext cx="4727848" cy="262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6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BASKICI-OTORİTER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27448" y="292494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Baskıcı ebeveyn</a:t>
            </a:r>
            <a:r>
              <a:rPr lang="tr-TR" dirty="0"/>
              <a:t>, çocuklarının davranışlarını, </a:t>
            </a:r>
            <a:r>
              <a:rPr lang="tr-TR" b="1" dirty="0">
                <a:solidFill>
                  <a:srgbClr val="0070C0"/>
                </a:solidFill>
              </a:rPr>
              <a:t>hiç esnemeyen</a:t>
            </a:r>
            <a:r>
              <a:rPr lang="tr-TR" dirty="0"/>
              <a:t>, mutlak ölçütlere göre biçimlendirme, denetleme ve yargılama </a:t>
            </a:r>
            <a:r>
              <a:rPr lang="tr-TR" dirty="0"/>
              <a:t>eğilimindedir. Baskıcı </a:t>
            </a:r>
            <a:r>
              <a:rPr lang="tr-TR" dirty="0"/>
              <a:t>ve itaat odaklı bu tür ebeveyn tutumunda, ana-babanın, kı­sıtlayıcı ve cezalandırıcı bir yol izlediği, çocuklarını kendi kurallarına uymaları ve saygılı olmaları konusunda uyardıkları görülür. </a:t>
            </a:r>
            <a:r>
              <a:rPr lang="tr-TR" dirty="0"/>
              <a:t>Bu </a:t>
            </a:r>
            <a:r>
              <a:rPr lang="tr-TR" dirty="0"/>
              <a:t>tutum, yetersiz sosyal gelişimin nedenidir. </a:t>
            </a:r>
            <a:endParaRPr lang="tr-TR" dirty="0"/>
          </a:p>
          <a:p>
            <a:r>
              <a:rPr lang="tr-TR" dirty="0"/>
              <a:t>	</a:t>
            </a:r>
            <a:r>
              <a:rPr lang="tr-TR" dirty="0"/>
              <a:t>Böyle </a:t>
            </a:r>
            <a:r>
              <a:rPr lang="tr-TR" dirty="0"/>
              <a:t>bir ortamda, tartışmaya yer yoktur. Ana-baba düşüncesini, "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Bunu sadece benim söylediğim şekilde yapacaksın, o kadar</a:t>
            </a:r>
            <a:r>
              <a:rPr lang="tr-TR" dirty="0"/>
              <a:t>. Ben anneyim/babayım, sen ise çocuksun/' cümle­siyle sınırlar ve isteklerinin yapılması için çocuğu zorlar.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Çocuğun istek ve gereksinimlerini dikkate almaz.</a:t>
            </a:r>
          </a:p>
          <a:p>
            <a:endParaRPr lang="tr-TR" dirty="0"/>
          </a:p>
        </p:txBody>
      </p:sp>
      <p:pic>
        <p:nvPicPr>
          <p:cNvPr id="7" name="2 Resim" descr="cocugunuzu-taniyormusunuz-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8248" y="3140968"/>
            <a:ext cx="3192016" cy="239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7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BASKICI-OTORİTER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13859" y="293307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Böyle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 ortamda büyüyen çocukların</a:t>
            </a:r>
            <a:r>
              <a:rPr lang="tr-TR" dirty="0"/>
              <a:t>, akranlarına kıyasla sosyal ve iletişim becerileri ile girişimcilik yeteneklerinin zayıf olduğu görülür. Bu tür sağlıksız aile koşullarında çocuk, nasıl düşünüp, davranması gerek­tiğini belirleyen </a:t>
            </a:r>
            <a:r>
              <a:rPr lang="tr-TR" dirty="0"/>
              <a:t>katı </a:t>
            </a:r>
            <a:r>
              <a:rPr lang="tr-TR" dirty="0"/>
              <a:t>kalıplara sokulur.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Ana-baba, her şeyin en iyisini ve en doğrusunu kendilerinin bildiği, çocukların da bunu hiç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sorgulamaksızın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kabul etmesi gerektiği inancıyla, iletişime gerek duymaz</a:t>
            </a:r>
            <a:r>
              <a:rPr lang="tr-TR" dirty="0"/>
              <a:t>. Baskı uy­gulanarak istenen davranışı yapmak üzere zorlanan çocukta oluşan kor­ku, ona, doğru davranış kalıbını öğrenmesinde yardımcı olmayacak, sa­dece geçici olarak davranışını değiştirmesine yol açacaktır.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1" y="3191847"/>
            <a:ext cx="3517151" cy="234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6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DESTEKLEYİCİ-YETKİLİ VE GÜVENİLİR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007254" y="2872634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dirty="0"/>
              <a:t>Bu tür ebeveyn yaklaşımında, ana-baba çocuklarını destekler ama </a:t>
            </a:r>
            <a:r>
              <a:rPr lang="tr-TR" dirty="0"/>
              <a:t>bunun yanında sınırlar koymayı da ihmal etmez ve onların hareketlerini kontrol eder. </a:t>
            </a:r>
            <a:r>
              <a:rPr lang="tr-TR" dirty="0"/>
              <a:t>Ebeveyn ile çocuk </a:t>
            </a:r>
            <a:r>
              <a:rPr lang="tr-TR" dirty="0"/>
              <a:t>arasında sözel iletişim kanalları açıktır. İstek ve görüşlerini açık ve anlaşılır bir şekilde dile getiren ebeveyn, </a:t>
            </a:r>
            <a:r>
              <a:rPr lang="tr-TR" dirty="0"/>
              <a:t>çocukla sıcak bir iletişim içindedir</a:t>
            </a:r>
            <a:r>
              <a:rPr lang="tr-TR" dirty="0"/>
              <a:t>.</a:t>
            </a:r>
          </a:p>
          <a:p>
            <a:r>
              <a:rPr lang="tr-TR" dirty="0"/>
              <a:t>	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Destekleyici tutum, yakınlık ve ilgi göstermek, sözle ve dokunarak sevgi belirtmek, ortak faaliyetlerde bulunmak anlamını taşır.</a:t>
            </a:r>
            <a:r>
              <a:rPr lang="tr-T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/>
              <a:t>Böyle sağ­lıklı bir aile ortamında, çocuğa, kendi başına karar vermesi ve bu kararın so­rumluluğunu yüklenmesi öğretilmiştir.</a:t>
            </a:r>
            <a:r>
              <a:rPr lang="tr-TR" dirty="0"/>
              <a:t>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068960"/>
            <a:ext cx="3143602" cy="231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4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DESTEKLEYİCİ-YETKİLİ VE GÜVENİLİR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95400" y="3135325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dirty="0"/>
              <a:t>Çocuğu olduğu gibi kabul eden, onu destekleyip yüreklendiren aile üyeleri, çocuğun benlik saygısının </a:t>
            </a:r>
            <a:r>
              <a:rPr lang="tr-TR" dirty="0"/>
              <a:t>tohumlarını </a:t>
            </a:r>
            <a:r>
              <a:rPr lang="tr-TR" dirty="0"/>
              <a:t>eker. </a:t>
            </a:r>
            <a:r>
              <a:rPr lang="tr-TR" b="1" dirty="0">
                <a:solidFill>
                  <a:srgbClr val="FF0000"/>
                </a:solidFill>
              </a:rPr>
              <a:t>Çocuğun kendisi olarak gelişmesine, kendine özgü anlayış ve görüşlerini ifade etmesine olanak sağlar.</a:t>
            </a:r>
          </a:p>
          <a:p>
            <a:r>
              <a:rPr lang="tr-TR" dirty="0"/>
              <a:t>	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konuya</a:t>
            </a:r>
            <a:r>
              <a:rPr lang="tr-TR" dirty="0"/>
              <a:t>; "</a:t>
            </a:r>
            <a:r>
              <a:rPr lang="tr-TR" b="1" dirty="0">
                <a:solidFill>
                  <a:srgbClr val="00B050"/>
                </a:solidFill>
              </a:rPr>
              <a:t>Bunu böyle yapmaman gerektiğini biliyordun. Gel şimdi böyle bir sorunla bir daha karşılaştığında, sorunu daha iyi nasıl ele alabileceğini birlikte tartışalım</a:t>
            </a:r>
            <a:r>
              <a:rPr lang="tr-TR" dirty="0"/>
              <a:t>/' şeklinde yaklaşır.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Böyle bir or­tamda yetişen çocuk, sosyal gelişim açısından yeterli, özgüvenli ve so­rumluluğunun bilincindedir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924944"/>
            <a:ext cx="245727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6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GEVŞEK</a:t>
            </a:r>
            <a:r>
              <a:rPr lang="tr-TR" sz="4400" dirty="0"/>
              <a:t>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143672" y="293274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b="1" dirty="0">
                <a:solidFill>
                  <a:srgbClr val="FF0000"/>
                </a:solidFill>
              </a:rPr>
              <a:t>İhmalkar ve Aşırı Hoşgörülü olmak üzere iki farklı boyutu içerir: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	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İhmalkar Tutum: İhmalkar ebeveyn, çocuğun yaşamıyla ilgili değildir. Bu ana-babalar için </a:t>
            </a:r>
            <a:r>
              <a:rPr lang="tr-TR" dirty="0"/>
              <a:t> «</a:t>
            </a:r>
            <a:r>
              <a:rPr lang="tr-T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 sosyal yaşamları</a:t>
            </a:r>
            <a:r>
              <a:rPr lang="tr-TR" dirty="0"/>
              <a:t>» çocuklarından daha önemlidir. Böyle bir ortamda; sosyal yönü zayıf, benlik kontrolü düşük, bağımsızlığı kolayca elde edemeyen çocuklar yetişir.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Böyle bir or­tamda yetişen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çocuklar, ana-babalarının kendileriyle ilgilenmesine büyük bir gereksinim duyarlar.</a:t>
            </a:r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İlgisiz kayıtsız aile; saldırganlığı körükler, çocuğun çevresindeki kişi ve eşyaya zarar vermesine sebep olabilir.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9" y="3146043"/>
            <a:ext cx="2464763" cy="246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7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GEVŞEK</a:t>
            </a:r>
            <a:r>
              <a:rPr lang="tr-TR" sz="4400" dirty="0"/>
              <a:t>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9249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Aşırı Hoşgörülü Tutum: Bu yaklaşım içerisinde olanlar; çocuklarının karşısında teslim olan, onların ısrarlı isteklerini yerine getiren, onları şımartan, onlara fazlasıyla özgürlük tanıyan, kolaylıkla boyun eğen, yumuşak başlı ve tutarsız davranan </a:t>
            </a:r>
            <a:r>
              <a:rPr lang="tr-TR" dirty="0"/>
              <a:t>çok aşırı boyutlarda </a:t>
            </a:r>
            <a:r>
              <a:rPr lang="tr-TR" dirty="0"/>
              <a:t>çocuklarını ihmal </a:t>
            </a:r>
            <a:r>
              <a:rPr lang="tr-TR" dirty="0"/>
              <a:t>eden ve terk edebilen ana-babalardır. </a:t>
            </a:r>
            <a:endParaRPr lang="tr-TR" dirty="0"/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dirty="0"/>
              <a:t>Görünürde çocuğuyla </a:t>
            </a:r>
            <a:r>
              <a:rPr lang="tr-TR" dirty="0"/>
              <a:t>ilgili </a:t>
            </a:r>
            <a:r>
              <a:rPr lang="tr-TR" dirty="0"/>
              <a:t>olan bu </a:t>
            </a:r>
            <a:r>
              <a:rPr lang="tr-TR" dirty="0"/>
              <a:t>ana-babalar</a:t>
            </a:r>
            <a:r>
              <a:rPr lang="tr-TR" dirty="0"/>
              <a:t>, çocukları üzerinde çok başarısız bir </a:t>
            </a:r>
            <a:r>
              <a:rPr lang="tr-TR" dirty="0"/>
              <a:t>kontrol </a:t>
            </a:r>
            <a:r>
              <a:rPr lang="tr-TR" dirty="0"/>
              <a:t>sergilemekte ve az sayıda talepte bulunmaktadır. Böyle bir </a:t>
            </a:r>
            <a:r>
              <a:rPr lang="tr-TR" dirty="0"/>
              <a:t>ortamda </a:t>
            </a:r>
            <a:r>
              <a:rPr lang="tr-TR" dirty="0"/>
              <a:t>sosyal gelişim yetersizdir. Benlik kontrolü düşüktür. Aşırı </a:t>
            </a:r>
            <a:r>
              <a:rPr lang="tr-TR" dirty="0"/>
              <a:t>hoşgörülü </a:t>
            </a:r>
            <a:r>
              <a:rPr lang="tr-TR" dirty="0"/>
              <a:t>ana-babalar, çocukları ne isterlerse yapılmasına izin verir. Tabii </a:t>
            </a:r>
            <a:r>
              <a:rPr lang="tr-TR" dirty="0"/>
              <a:t>bunun  </a:t>
            </a:r>
            <a:r>
              <a:rPr lang="tr-TR" dirty="0"/>
              <a:t>sonucu olarak, böylesi ailelerin çocukları, hiçbir zaman kendi </a:t>
            </a:r>
            <a:r>
              <a:rPr lang="tr-TR" dirty="0"/>
              <a:t>davranışlarını </a:t>
            </a:r>
            <a:r>
              <a:rPr lang="tr-TR" dirty="0"/>
              <a:t>kontrol etmeyi öğrenemezler. Her zaman kendi yollarının izle­mesini, isteklerinin gerçekleştirilmesini beklerler.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4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GEVŞEK</a:t>
            </a:r>
            <a:r>
              <a:rPr lang="tr-TR" sz="4400" dirty="0"/>
              <a:t>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924945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i="1" dirty="0"/>
              <a:t>Bu </a:t>
            </a:r>
            <a:r>
              <a:rPr lang="tr-TR" i="1" dirty="0"/>
              <a:t>tür çocuk merkezli ailelerde; çocuğun benmerkezciliği körüklenir. </a:t>
            </a:r>
            <a:r>
              <a:rPr lang="tr-TR" i="1" dirty="0"/>
              <a:t>Sosyal gelişmesinde </a:t>
            </a:r>
            <a:r>
              <a:rPr lang="tr-TR" i="1" dirty="0"/>
              <a:t>gecikmeler görülür.</a:t>
            </a:r>
            <a:r>
              <a:rPr lang="tr-TR" dirty="0"/>
              <a:t> Bir kısım ana-baba, çocuklarını bile </a:t>
            </a:r>
            <a:r>
              <a:rPr lang="tr-TR" dirty="0"/>
              <a:t>bile </a:t>
            </a:r>
            <a:r>
              <a:rPr lang="tr-TR" dirty="0"/>
              <a:t>bu yöntemle yetiştirmeye özen gösterir. Çünkü onlar, böyle bir ortam­da yetişen çocuğun özgüvenli ve yaratıcı olacağına inanır. </a:t>
            </a:r>
            <a:endParaRPr lang="tr-TR" dirty="0"/>
          </a:p>
          <a:p>
            <a:r>
              <a:rPr lang="tr-TR" dirty="0"/>
              <a:t>Böyle </a:t>
            </a:r>
            <a:r>
              <a:rPr lang="tr-TR" dirty="0"/>
              <a:t>bir ortamda yetiştirilen çocuk, yetersiz sosyal gelişim sonucu, arkadaşları arasında kabul görmeyen, dışlanan bir birey olur. Nadiren başkalarına saygı duymayı öğrenebilir ve kendi davranışlarım kontrol­de zorlanır.</a:t>
            </a:r>
          </a:p>
          <a:p>
            <a:r>
              <a:rPr lang="tr-TR" dirty="0"/>
              <a:t>Çocuk, aşırı hoşgörü ve şımartma ortamındaki sınırsız özgürlüğü, kuralların ve sınırlı özgürlüğün olduğu diğer ortamlara, örneğin ana­okuluna tercih edebilir. Buna bağlı olarak, okula uyum sağlayamayan, evde ise </a:t>
            </a:r>
            <a:r>
              <a:rPr lang="tr-TR" dirty="0"/>
              <a:t>ana-babasını </a:t>
            </a:r>
            <a:r>
              <a:rPr lang="tr-TR" dirty="0"/>
              <a:t>yönetmeye çalışan, doyumsuz, bencil, kendine güveni olmayan, diğer kimselere aşırı bağımlı bir kişi olabilir.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AŞIRI KORUMACI</a:t>
            </a:r>
            <a:r>
              <a:rPr lang="tr-TR" sz="4400" dirty="0"/>
              <a:t>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87388" y="2708920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dirty="0"/>
              <a:t>Ana-babanın aşırı koruması, çocuğa gereğinden fazla kontrol ve özen gösterilmesi anlamına gelir. Bebekleştirme, aşırı korumacı yaklaşımın </a:t>
            </a:r>
            <a:r>
              <a:rPr lang="tr-TR" dirty="0"/>
              <a:t>tipik </a:t>
            </a:r>
            <a:r>
              <a:rPr lang="tr-TR" dirty="0"/>
              <a:t>özelliğidir. </a:t>
            </a:r>
            <a:r>
              <a:rPr lang="tr-TR" dirty="0"/>
              <a:t> 8-9 </a:t>
            </a:r>
            <a:r>
              <a:rPr lang="tr-TR" dirty="0"/>
              <a:t>yaşlarına geldiği halde, yemeğini annesinin </a:t>
            </a:r>
            <a:r>
              <a:rPr lang="tr-TR" dirty="0"/>
              <a:t>yedirmesini bekleyen,  </a:t>
            </a:r>
            <a:r>
              <a:rPr lang="tr-TR" dirty="0"/>
              <a:t>11-12 yaşlarında ana-babasıyla aynı </a:t>
            </a:r>
            <a:r>
              <a:rPr lang="tr-TR" dirty="0"/>
              <a:t>yatağı paylaşan, hatta annesi tarafından </a:t>
            </a:r>
            <a:r>
              <a:rPr lang="tr-TR" dirty="0"/>
              <a:t>yıkanan çocuk örneklerimiz </a:t>
            </a:r>
            <a:r>
              <a:rPr lang="tr-TR" dirty="0"/>
              <a:t>vardır.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Böyle bir ortamda annenin çocukla iç içe geçmiş beraberliği, çocukta anneye bağımlılığa neden olabilir.</a:t>
            </a:r>
            <a:endParaRPr lang="tr-TR" dirty="0"/>
          </a:p>
          <a:p>
            <a:r>
              <a:rPr lang="tr-TR" dirty="0"/>
              <a:t>Büyümesine izin verilmeyen bu aşırı korumacı ortamda, çocuğun "toplumsal </a:t>
            </a:r>
            <a:r>
              <a:rPr lang="tr-TR" dirty="0"/>
              <a:t>gelişimi" engellenmiş olur </a:t>
            </a:r>
            <a:r>
              <a:rPr lang="tr-TR" dirty="0"/>
              <a:t> bu da onun arkadaş ilişkilerini  </a:t>
            </a:r>
            <a:r>
              <a:rPr lang="tr-TR" dirty="0"/>
              <a:t>olumsuz etkileyebilir </a:t>
            </a:r>
            <a:r>
              <a:rPr lang="tr-TR" dirty="0"/>
              <a:t>ve arkadaşları tarafından </a:t>
            </a:r>
            <a:r>
              <a:rPr lang="tr-TR" dirty="0"/>
              <a:t>dışlanmasına </a:t>
            </a:r>
            <a:r>
              <a:rPr lang="tr-TR" dirty="0"/>
              <a:t>neden olabilir. </a:t>
            </a:r>
          </a:p>
          <a:p>
            <a:r>
              <a:rPr lang="tr-TR" dirty="0"/>
              <a:t>Gözlemler</a:t>
            </a:r>
            <a:r>
              <a:rPr lang="tr-TR" b="1" dirty="0"/>
              <a:t> </a:t>
            </a:r>
            <a:r>
              <a:rPr lang="tr-TR" b="1" dirty="0"/>
              <a:t>"aşırı</a:t>
            </a:r>
            <a:r>
              <a:rPr lang="tr-TR" dirty="0"/>
              <a:t> korumacı </a:t>
            </a:r>
            <a:r>
              <a:rPr lang="tr-TR" dirty="0"/>
              <a:t>annenin evliliğinde bulamadığı</a:t>
            </a:r>
            <a:r>
              <a:rPr lang="tr-TR" b="1" dirty="0"/>
              <a:t> </a:t>
            </a:r>
            <a:r>
              <a:rPr lang="tr-TR" b="1" dirty="0"/>
              <a:t>doyumu,</a:t>
            </a:r>
            <a:r>
              <a:rPr lang="tr-TR" dirty="0"/>
              <a:t> çocuklarıyla</a:t>
            </a:r>
            <a:r>
              <a:rPr lang="tr-TR" b="1" dirty="0"/>
              <a:t> olan </a:t>
            </a:r>
            <a:r>
              <a:rPr lang="tr-TR" b="1" dirty="0"/>
              <a:t>ilişkilerde aramakta olduğunu göstermektedir.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157441"/>
            <a:ext cx="3490359" cy="218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5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TUTARSIZ VE KARARSIZ </a:t>
            </a:r>
            <a:r>
              <a:rPr lang="tr-TR" sz="4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778812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b="1" dirty="0"/>
              <a:t>Ana</a:t>
            </a:r>
            <a:r>
              <a:rPr lang="tr-TR" dirty="0"/>
              <a:t>-</a:t>
            </a:r>
            <a:r>
              <a:rPr lang="tr-TR" dirty="0" err="1"/>
              <a:t>babannın</a:t>
            </a:r>
            <a:r>
              <a:rPr lang="tr-TR" dirty="0"/>
              <a:t> </a:t>
            </a:r>
            <a:r>
              <a:rPr lang="tr-TR" dirty="0"/>
              <a:t>kararsız ve tutarsız tutumu, neyin uygun davranış oldu­ğu konusunda çocuğu ikileme düşürür. Aynı davranışı yüzünden ana- baba tarafından bir keresinde ödüllendirilir, bir diğerinde </a:t>
            </a:r>
            <a:r>
              <a:rPr lang="tr-TR" dirty="0"/>
              <a:t>cezalandı­rılırsa </a:t>
            </a:r>
            <a:r>
              <a:rPr lang="tr-TR" dirty="0"/>
              <a:t>ya da bir davranış, anne tarafından farklı, baba tarafından fark­lı değerlendirilirse, çocuk hangi davranışın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uygun olduğunu belirleye­mez</a:t>
            </a:r>
            <a:r>
              <a:rPr lang="tr-TR" dirty="0"/>
              <a:t>. Bu farklı tutumlar, çocuğun davranışlarına rehberlik edecek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den­geli değer ve yargılarının oluşumunu </a:t>
            </a:r>
            <a:r>
              <a:rPr lang="tr-TR" dirty="0"/>
              <a:t>engeller.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85293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95600" y="3140968"/>
            <a:ext cx="77048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Çocuk, anne-baba elinde emanettir. Kalbi kıymetli bir cevher gibidir. Mum gibi her şekli alabilir. Bütün yazı ve şekillerden uzaktır. Temiz bir toprak gibidir. Hangi  tohum atılırsa öyle büyür.</a:t>
            </a:r>
          </a:p>
          <a:p>
            <a:pPr algn="r"/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Gazali</a:t>
            </a:r>
            <a:endParaRPr 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952386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Anne-Baba Tutumları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63691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Sevgi ile besleme</a:t>
            </a:r>
            <a:r>
              <a:rPr lang="tr-TR" dirty="0"/>
              <a:t>, çocuğun gereksinmelerine karşı duyarlı olmayla eşanlamda yorumlanır. </a:t>
            </a:r>
            <a:r>
              <a:rPr lang="tr-TR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Ana-babanın </a:t>
            </a:r>
            <a:r>
              <a:rPr lang="tr-TR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sevgisi çocukta, güvenlik, düşük kaygı düzeyi ve yüksek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benlik saygısı </a:t>
            </a:r>
            <a:r>
              <a:rPr lang="tr-TR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yaratır.</a:t>
            </a:r>
            <a:r>
              <a:rPr lang="tr-TR" b="1" dirty="0">
                <a:solidFill>
                  <a:srgbClr val="009E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b="1" dirty="0"/>
              <a:t>Sevgisiz ya da bedensel cezanın </a:t>
            </a:r>
            <a:r>
              <a:rPr lang="tr-TR" dirty="0"/>
              <a:t>uygulandığı aile ortamlarındaysa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kaygı düzeyi ve ge­rilim ön </a:t>
            </a:r>
            <a:r>
              <a:rPr lang="tr-TR" dirty="0"/>
              <a:t>plandadır. </a:t>
            </a:r>
            <a:endParaRPr lang="tr-TR" b="1" dirty="0">
              <a:solidFill>
                <a:srgbClr val="009E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/>
              <a:t>	Çocuk sevgi </a:t>
            </a:r>
            <a:r>
              <a:rPr lang="tr-TR" dirty="0"/>
              <a:t>ve ilgi ortamında </a:t>
            </a:r>
            <a:r>
              <a:rPr lang="tr-TR" dirty="0"/>
              <a:t>ana-babanın </a:t>
            </a:r>
            <a:r>
              <a:rPr lang="tr-TR" dirty="0"/>
              <a:t>standartlarına uymak için çaba </a:t>
            </a:r>
            <a:r>
              <a:rPr lang="tr-TR" dirty="0"/>
              <a:t>sarf eder</a:t>
            </a:r>
            <a:r>
              <a:rPr lang="tr-TR" dirty="0"/>
              <a:t>. Böyle bir ortamda </a:t>
            </a:r>
            <a:r>
              <a:rPr lang="tr-TR" dirty="0"/>
              <a:t>anne-babanın </a:t>
            </a:r>
            <a:r>
              <a:rPr lang="tr-TR" dirty="0"/>
              <a:t>çocuğa sık sık akıl yolunu göstererek açıklamada bulunması onun toplumsal </a:t>
            </a:r>
            <a:r>
              <a:rPr lang="tr-TR" dirty="0"/>
              <a:t>kuralları içselleştirmesine </a:t>
            </a:r>
            <a:r>
              <a:rPr lang="tr-TR" dirty="0"/>
              <a:t>ve hangi davranışın uygun olup, hangisinin uygun ol­madığını fark etmesine yardımcı </a:t>
            </a:r>
            <a:r>
              <a:rPr lang="tr-TR" dirty="0"/>
              <a:t>olur.</a:t>
            </a:r>
          </a:p>
          <a:p>
            <a:endParaRPr lang="tr-TR" dirty="0"/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62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Anne-Baba Tutumları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63691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Sıcak, sevgi dolu aile ortamlarındaki anne-babalar</a:t>
            </a:r>
            <a:r>
              <a:rPr lang="tr-TR" dirty="0"/>
              <a:t>, ilgisiz ve sevgi­siz anne-babalara oranla çocuklarının davranışlarını, özellikle saldır­gan davranışlarını denetlemelerine daha çok yardımcı olurlar.</a:t>
            </a:r>
          </a:p>
          <a:p>
            <a:r>
              <a:rPr lang="tr-TR" dirty="0"/>
              <a:t>	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Saldırganlığı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denetlemek için dayak gibi şiddet uygulama yöntem­lerine başvuran ana-babalarsa</a:t>
            </a:r>
            <a:r>
              <a:rPr lang="tr-TR" dirty="0"/>
              <a:t> çocuğu hem kırıklığa uğratarak daha bü­yük öfke nöbetlerine yol açar, hem de ona bir saldırganlık modeli gös­termiş olurlar</a:t>
            </a:r>
            <a:r>
              <a:rPr lang="tr-TR" dirty="0"/>
              <a:t>.</a:t>
            </a:r>
          </a:p>
          <a:p>
            <a:r>
              <a:rPr lang="tr-TR" dirty="0"/>
              <a:t>	Bedensel cezanın uygulandığı çocuk, kendisini eleştiren ve döven ebeveynine karşı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evde hemen hiç saldırganlık tepkisinde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bulunmaz</a:t>
            </a:r>
            <a:r>
              <a:rPr lang="tr-TR" dirty="0"/>
              <a:t> </a:t>
            </a:r>
            <a:r>
              <a:rPr lang="tr-TR" dirty="0"/>
              <a:t>ancak o saldırganlığını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misilleme tehlikesi daha az olan ev dışındaki ar­kadaş ve okul ortamlarına taşır.</a:t>
            </a:r>
          </a:p>
          <a:p>
            <a:endParaRPr lang="tr-TR" dirty="0"/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4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Ana-baba davranışlarıyla, çocukların davranışları 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63691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dirty="0"/>
              <a:t>Çocukların toplumsal ve zihinsel açıdan yetkin bireyler olması </a:t>
            </a:r>
            <a:r>
              <a:rPr lang="tr-TR" dirty="0"/>
              <a:t>isteniyorsa </a:t>
            </a:r>
            <a:r>
              <a:rPr lang="tr-TR" dirty="0"/>
              <a:t>bir ölçüde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 denetimi </a:t>
            </a:r>
            <a:r>
              <a:rPr lang="tr-TR" dirty="0"/>
              <a:t>gereklidir</a:t>
            </a:r>
            <a:r>
              <a:rPr lang="tr-TR" dirty="0"/>
              <a:t>.</a:t>
            </a:r>
          </a:p>
          <a:p>
            <a:r>
              <a:rPr lang="tr-TR" dirty="0"/>
              <a:t>	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 davranışlarıyla, çocukların davranışları arasındaki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ilişkileri konu alan araştırmalara göre, baskıcı olmayan, esnek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hoşgörülü ana-babalar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çocuklarda olumlu duygusal, toplumsal ve bilişsel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gelişmeye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yol açmaktadırlar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tr-TR" dirty="0"/>
              <a:t>	</a:t>
            </a:r>
            <a:r>
              <a:rPr lang="tr-TR" dirty="0"/>
              <a:t>Bu ana-babalar engelleyici davranmamakta, çocuklarına </a:t>
            </a:r>
            <a:r>
              <a:rPr lang="tr-TR" dirty="0"/>
              <a:t>makul sınırlar </a:t>
            </a:r>
            <a:r>
              <a:rPr lang="tr-TR" dirty="0"/>
              <a:t>içinde özgürlük tanımaktadırlar. Bütün bunlar çocuğun </a:t>
            </a:r>
            <a:r>
              <a:rPr lang="tr-TR" dirty="0"/>
              <a:t>kaygı </a:t>
            </a:r>
            <a:r>
              <a:rPr lang="tr-TR" dirty="0"/>
              <a:t>ve engelleme olmadan çevresini keşfetmesini, kişilerarası ilişkilerde yet­kinliğe erişmesini sağlar. Genellikle, sevgi; ılımlı bir </a:t>
            </a:r>
            <a:r>
              <a:rPr lang="tr-TR" dirty="0" err="1"/>
              <a:t>kısıtlayıcılık</a:t>
            </a:r>
            <a:r>
              <a:rPr lang="tr-TR" dirty="0"/>
              <a:t>, ben­lik saygısı, kendini uyarlayabilme, yetkinlik ve içselleştirilmiş bir dene­time yol açar.	</a:t>
            </a:r>
          </a:p>
          <a:p>
            <a:endParaRPr lang="tr-TR" dirty="0"/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71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46" y="2708920"/>
            <a:ext cx="28575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Ana-baba davranışlarıyla, çocukların davranışları 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636912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r>
              <a:rPr lang="tr-TR" dirty="0"/>
              <a:t> Bunun tersine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baskıcı ana-babalar</a:t>
            </a:r>
            <a:r>
              <a:rPr lang="tr-TR" dirty="0"/>
              <a:t>, katı, kuvvet uygulayıcı ve çocuk­ların gereksinmelerine karşı duyarsız kişilerdir. Bu gibi ailelerde ço­cuk çevresini hemen hemen hiç denetleyemez ve çevreden çok az do­yum alır.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Kendisini kapana kısılmış ve öfke dolu hisseder.</a:t>
            </a:r>
            <a:r>
              <a:rPr lang="tr-TR" dirty="0"/>
              <a:t> Bu sevgisiz ortamda isteklerini dile getirememesi çocukta mutsuzluğa, iç çatışmak ve sinirli davranışlara yol açar. </a:t>
            </a:r>
            <a:endParaRPr lang="tr-TR" dirty="0"/>
          </a:p>
          <a:p>
            <a:r>
              <a:rPr lang="tr-TR" dirty="0"/>
              <a:t>	</a:t>
            </a:r>
            <a:r>
              <a:rPr lang="tr-TR" dirty="0"/>
              <a:t>Bir </a:t>
            </a:r>
            <a:r>
              <a:rPr lang="tr-TR" dirty="0"/>
              <a:t>diğer yaklaşım da, aşırı gevşek ve tu­tarsız bir disiplin uygulayan ana-babalar, çocukların dürtülerini rahat­ça dışa dökmelerine izin verdiklerinden,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çocuklarda denetimsiz davra­nışların oluşumuna sebep </a:t>
            </a:r>
            <a:r>
              <a:rPr lang="tr-TR" dirty="0"/>
              <a:t>olurlar.</a:t>
            </a:r>
          </a:p>
          <a:p>
            <a:endParaRPr lang="tr-TR" dirty="0"/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99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BAŞARILI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ANA-BABA-ÇOCUK</a:t>
            </a:r>
            <a:r>
              <a:rPr lang="tr-TR" dirty="0"/>
              <a:t> İLİŞKİSİNİN </a:t>
            </a:r>
            <a:r>
              <a:rPr lang="tr-TR" dirty="0" smtClean="0"/>
              <a:t>KOŞULLARI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636913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Ana-baba</a:t>
            </a:r>
            <a:r>
              <a:rPr lang="tr-TR" dirty="0"/>
              <a:t>, çocuklarını eğitirken, öncelikle gelişim evrelerini bilmeli ve çocuklarının içinde bulunduğu gelişim dönemini tanımalıdır. Başka bir deyişle, ana-baba, çocuklarını tanıyarak işe başlamalıdır</a:t>
            </a:r>
            <a:r>
              <a:rPr lang="tr-TR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 </a:t>
            </a:r>
            <a:r>
              <a:rPr lang="tr-TR" dirty="0"/>
              <a:t>Ana-baba, çocukların, kendi kopyaları olmadığı gibi, kardeşlerin­den ve arkadaşlarından da farklı, bağımsız, kendine özgü zekâ ve kişi­lik özellikleri olan bir birey olduğu gerçeğinden hareket </a:t>
            </a:r>
            <a:r>
              <a:rPr lang="tr-TR" dirty="0"/>
              <a:t>etmelidirler.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Anne </a:t>
            </a:r>
            <a:r>
              <a:rPr lang="tr-TR" dirty="0"/>
              <a:t>ve babanın çocuklarına, "uygun olan davranışı" </a:t>
            </a:r>
            <a:r>
              <a:rPr lang="tr-TR" dirty="0"/>
              <a:t>öğretebilmeleri</a:t>
            </a:r>
            <a:r>
              <a:rPr lang="tr-TR" dirty="0"/>
              <a:t>, ya da neyin doğru neyin yanlış olduğunu öğretebilmeleri için, ge­rek kendi aralarında, gerekse çocuklarına yönelttikleri </a:t>
            </a:r>
            <a:r>
              <a:rPr lang="tr-TR" dirty="0"/>
              <a:t>davranışlarda  dengeli</a:t>
            </a:r>
            <a:r>
              <a:rPr lang="tr-TR" dirty="0"/>
              <a:t>, tutarlı ve kararlı olmaları gerekir.</a:t>
            </a:r>
          </a:p>
          <a:p>
            <a:endParaRPr lang="tr-TR" dirty="0"/>
          </a:p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4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33" y="2901795"/>
            <a:ext cx="3333501" cy="333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BAŞARILI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ANA-BABA-ÇOCUK</a:t>
            </a:r>
            <a:r>
              <a:rPr lang="tr-TR" dirty="0"/>
              <a:t> İLİŞKİSİNİN </a:t>
            </a:r>
            <a:r>
              <a:rPr lang="tr-TR" dirty="0" smtClean="0"/>
              <a:t>KOŞULLARI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27448" y="2672571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Anne ve babanın güvenli bir çocuğa sahip olabilmeleri i</a:t>
            </a:r>
            <a:r>
              <a:rPr lang="tr-TR" dirty="0"/>
              <a:t>çin, önce kendilerine</a:t>
            </a:r>
            <a:r>
              <a:rPr lang="tr-TR" dirty="0"/>
              <a:t>, sonra birbirlerine, ardından da çocuklarına </a:t>
            </a:r>
            <a:r>
              <a:rPr lang="tr-TR" dirty="0"/>
              <a:t>güvenmeleri </a:t>
            </a:r>
            <a:r>
              <a:rPr lang="tr-TR" dirty="0"/>
              <a:t>gerekir </a:t>
            </a:r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Çocuğun, taklit yoluyla her türlü </a:t>
            </a:r>
            <a:r>
              <a:rPr lang="tr-TR" dirty="0"/>
              <a:t>davranış kalıbını öğrenmesi söz konusu olduğundan</a:t>
            </a:r>
            <a:r>
              <a:rPr lang="tr-TR" dirty="0"/>
              <a:t>, ana-baba</a:t>
            </a:r>
            <a:r>
              <a:rPr lang="tr-TR" b="1" dirty="0"/>
              <a:t> "istenen</a:t>
            </a:r>
            <a:r>
              <a:rPr lang="tr-TR" dirty="0"/>
              <a:t>-uygun </a:t>
            </a:r>
            <a:r>
              <a:rPr lang="tr-TR" dirty="0"/>
              <a:t>davranış</a:t>
            </a:r>
            <a:r>
              <a:rPr lang="tr-TR" b="1" dirty="0"/>
              <a:t> </a:t>
            </a:r>
            <a:r>
              <a:rPr lang="tr-TR" b="1" dirty="0"/>
              <a:t>« örüntüleri </a:t>
            </a:r>
            <a:r>
              <a:rPr lang="tr-TR" dirty="0"/>
              <a:t> </a:t>
            </a:r>
            <a:r>
              <a:rPr lang="tr-TR" dirty="0"/>
              <a:t>geliştirmelidirler. </a:t>
            </a:r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Ana-baba, çocuğundan yaşı ve </a:t>
            </a:r>
            <a:r>
              <a:rPr lang="tr-TR" dirty="0"/>
              <a:t>yeteneklerine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uygun </a:t>
            </a:r>
            <a:r>
              <a:rPr lang="tr-TR" dirty="0"/>
              <a:t>isteklerde </a:t>
            </a:r>
            <a:r>
              <a:rPr lang="tr-TR" dirty="0"/>
              <a:t>bulunmalı</a:t>
            </a:r>
            <a:r>
              <a:rPr lang="tr-TR" dirty="0"/>
              <a:t>, çocuğu hayal </a:t>
            </a:r>
            <a:r>
              <a:rPr lang="tr-TR" dirty="0"/>
              <a:t>kırıklığına </a:t>
            </a:r>
            <a:r>
              <a:rPr lang="tr-TR" dirty="0"/>
              <a:t>uğratacak, </a:t>
            </a:r>
            <a:r>
              <a:rPr lang="tr-TR" dirty="0"/>
              <a:t>yaşının üstünde beklentiler içine girmemelidir.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Anne ve baba, öyle bir ortam hazırlamalıdırlar ki, çocuk sanki </a:t>
            </a:r>
            <a:r>
              <a:rPr lang="tr-TR" dirty="0"/>
              <a:t>her zaman </a:t>
            </a:r>
            <a:r>
              <a:rPr lang="tr-TR" dirty="0"/>
              <a:t>anne ve babası yanındaymış gibi kendini güvenli, hiç </a:t>
            </a:r>
            <a:r>
              <a:rPr lang="tr-TR" dirty="0"/>
              <a:t>yanında değilmiş </a:t>
            </a:r>
            <a:r>
              <a:rPr lang="tr-TR" dirty="0"/>
              <a:t>gibi özgür hissetsin</a:t>
            </a:r>
            <a:r>
              <a:rPr lang="tr-TR" dirty="0"/>
              <a:t>.</a:t>
            </a:r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7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BAŞARILI 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ANA-BABA-ÇOCUK</a:t>
            </a:r>
            <a:r>
              <a:rPr lang="tr-TR" dirty="0"/>
              <a:t> İLİŞKİSİNİN </a:t>
            </a:r>
            <a:r>
              <a:rPr lang="tr-TR" dirty="0" smtClean="0"/>
              <a:t>KOŞULLARI</a:t>
            </a:r>
            <a:endParaRPr lang="tr-T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636913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Kısacası, ana-baba, çocuğa sevgi veren, girişim yeteneğini ve </a:t>
            </a:r>
            <a:r>
              <a:rPr lang="tr-TR" dirty="0"/>
              <a:t>özgüvenini </a:t>
            </a:r>
            <a:r>
              <a:rPr lang="tr-TR" dirty="0"/>
              <a:t>kazanabilmesi için onu destekleyen kişiler olmalıdırlar. </a:t>
            </a:r>
            <a:endParaRPr lang="tr-TR" dirty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Çocuğa </a:t>
            </a:r>
            <a:r>
              <a:rPr lang="tr-TR" dirty="0"/>
              <a:t>yeterli düzeyde desteğin sağlandığı bu ortamda, ana-babanın sağladı­ğı disiplin ve eğitimin nitelikleri olumludur. Çocuğun istemi hiçbir za­man engellenmez. Aşırı davranışları anlayışla karşılanır ve yumuşak bir biçimde düzeltilir. Böyle esnek bir ortamda çocuk, cesaretli ve top­luma uyumlu bir insan olarak yetişir. Yaşamını yapıcı çabalar üzerin­de kurmayı öğrenir.</a:t>
            </a:r>
          </a:p>
          <a:p>
            <a:pPr marL="285750" indent="-285750">
              <a:buFont typeface="Wingdings" pitchFamily="2" charset="2"/>
              <a:buChar char="v"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3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lang="tr-TR"/>
            </a:pP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Sorular?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7928" y="908721"/>
            <a:ext cx="4847456" cy="1362075"/>
          </a:xfrm>
        </p:spPr>
        <p:txBody>
          <a:bodyPr>
            <a:normAutofit/>
          </a:bodyPr>
          <a:lstStyle/>
          <a:p>
            <a:pPr algn="r"/>
            <a:r>
              <a:rPr lang="tr-T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BENLİK KAVRAMI</a:t>
            </a:r>
            <a:endParaRPr lang="tr-TR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61736" y="2694252"/>
            <a:ext cx="7704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	Çocuğun</a:t>
            </a:r>
            <a:r>
              <a:rPr lang="tr-TR" dirty="0"/>
              <a:t> </a:t>
            </a:r>
            <a:r>
              <a:rPr lang="tr-TR" dirty="0"/>
              <a:t>benlik kavramı, yetişkinlerin ona yönelttikleri tutumların bir yansımasıdır. Bu nedenle, </a:t>
            </a:r>
            <a:r>
              <a:rPr lang="tr-TR" dirty="0"/>
              <a:t>ana-babasından </a:t>
            </a:r>
            <a:r>
              <a:rPr lang="tr-TR" dirty="0"/>
              <a:t>gelen itici tutumlar, çocu­ğun kendini değersiz bulmasıyla sonuçlanır</a:t>
            </a:r>
            <a:r>
              <a:rPr lang="tr-TR" dirty="0"/>
              <a:t>.</a:t>
            </a:r>
            <a:r>
              <a:rPr lang="tr-TR" dirty="0"/>
              <a:t> </a:t>
            </a:r>
            <a:r>
              <a:rPr lang="tr-TR" dirty="0"/>
              <a:t>İstenen </a:t>
            </a:r>
            <a:r>
              <a:rPr lang="tr-TR" dirty="0"/>
              <a:t>davranışları gösterdiğinde desteklenmeyen çocuk, </a:t>
            </a:r>
            <a:r>
              <a:rPr lang="tr-TR" b="1" dirty="0"/>
              <a:t>onayla­nan ve onaylanmayan davranışlarının ayrımını yapmakta zorluk çeker</a:t>
            </a:r>
            <a:r>
              <a:rPr lang="tr-TR" dirty="0"/>
              <a:t>. Sonunda umudunu keserek, ana-babasının onayını sağlama çabaların­dan vazgeçer</a:t>
            </a:r>
            <a:r>
              <a:rPr lang="tr-TR" dirty="0"/>
              <a:t>.</a:t>
            </a:r>
          </a:p>
          <a:p>
            <a:r>
              <a:rPr lang="tr-TR" dirty="0"/>
              <a:t>	Buna </a:t>
            </a:r>
            <a:r>
              <a:rPr lang="tr-TR" dirty="0"/>
              <a:t>karşılık, istenen davranışları gösterdiğinde </a:t>
            </a:r>
            <a:r>
              <a:rPr lang="tr-TR" b="1" dirty="0"/>
              <a:t>desteklenen</a:t>
            </a:r>
            <a:r>
              <a:rPr lang="tr-TR" dirty="0"/>
              <a:t> ço­cuk, onaylanan davranışlarının hangileri olduğunu öğrenir. Bu ortam, </a:t>
            </a:r>
            <a:r>
              <a:rPr lang="tr-TR" b="1" dirty="0"/>
              <a:t>özgüvenli ve otonom (kendi kendini yöneten) bir çocuk yetiştirmenin ön koşuludur.</a:t>
            </a:r>
            <a:r>
              <a:rPr lang="tr-TR" dirty="0"/>
              <a:t> </a:t>
            </a:r>
          </a:p>
          <a:p>
            <a:r>
              <a:rPr lang="tr-TR" b="1" dirty="0">
                <a:solidFill>
                  <a:srgbClr val="FF0000"/>
                </a:solidFill>
              </a:rPr>
              <a:t>Bu açıdan bakıldığında erken gelişim döneminden baş­layarak anne-çocuk ilişkisinde annenin yaklaşımının büyük bir önem taşıdığı görülmektedir.</a:t>
            </a:r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195765"/>
            <a:ext cx="28575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4" y="908721"/>
            <a:ext cx="43434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tr-TR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TUTUM VE DAVRANIŞLAR</a:t>
            </a:r>
            <a:endParaRPr lang="tr-TR" sz="5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87202" y="3110847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Birçok </a:t>
            </a:r>
            <a:r>
              <a:rPr lang="tr-TR" dirty="0"/>
              <a:t>çalışma, </a:t>
            </a:r>
            <a:r>
              <a:rPr lang="tr-TR" dirty="0" err="1"/>
              <a:t>sosyo</a:t>
            </a:r>
            <a:r>
              <a:rPr lang="tr-TR" dirty="0"/>
              <a:t>-duygusal gelişim göstergelerinin olumlu yön­de seyretmesini, </a:t>
            </a:r>
            <a:r>
              <a:rPr lang="tr-TR" b="1" dirty="0">
                <a:solidFill>
                  <a:srgbClr val="FF0000"/>
                </a:solidFill>
              </a:rPr>
              <a:t>okul öncesi çağda annenin çocuk yetiştirmede kullan­dığı tutum ve davranışlara</a:t>
            </a:r>
            <a:r>
              <a:rPr lang="tr-TR" dirty="0"/>
              <a:t> bağlamıştır. Bu tutum ve davranışların ba­şında, annenin çocuğuna gösterdiği </a:t>
            </a:r>
            <a:r>
              <a:rPr lang="tr-TR" b="1" dirty="0"/>
              <a:t>duyarlılık</a:t>
            </a:r>
            <a:r>
              <a:rPr lang="tr-TR" dirty="0"/>
              <a:t>, </a:t>
            </a:r>
            <a:r>
              <a:rPr lang="tr-TR" b="1" dirty="0"/>
              <a:t>duygusunu ifade etme </a:t>
            </a:r>
            <a:r>
              <a:rPr lang="tr-TR" b="1" dirty="0"/>
              <a:t>şekli </a:t>
            </a:r>
            <a:r>
              <a:rPr lang="tr-TR" b="1" dirty="0"/>
              <a:t>ve disiplin ortamlarındaki güç gösterimi</a:t>
            </a:r>
            <a:r>
              <a:rPr lang="tr-TR" dirty="0"/>
              <a:t> gelir. </a:t>
            </a:r>
            <a:endParaRPr lang="tr-TR" dirty="0"/>
          </a:p>
          <a:p>
            <a:r>
              <a:rPr lang="tr-TR" dirty="0"/>
              <a:t>	Eğer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 gerginliğini kontrol ederek anlayışlı bir yaklaşım için­ce olursa</a:t>
            </a:r>
            <a:r>
              <a:rPr lang="tr-TR" dirty="0"/>
              <a:t>,</a:t>
            </a:r>
            <a:r>
              <a:rPr lang="tr-TR" b="1" dirty="0"/>
              <a:t> çocuğun</a:t>
            </a:r>
            <a:r>
              <a:rPr lang="tr-TR" dirty="0"/>
              <a:t> da onu daha iyi dinlediği ve sakinleştiği görülür.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852936"/>
            <a:ext cx="3164067" cy="236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9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871362438"/>
              </p:ext>
            </p:extLst>
          </p:nvPr>
        </p:nvGraphicFramePr>
        <p:xfrm>
          <a:off x="2927648" y="1196753"/>
          <a:ext cx="7512496" cy="498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6672064" y="7554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OTONOMİ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083824" y="353236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KABUL EDİCİ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649718" y="351841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REDDEDİCİ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816080" y="604517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</a:rPr>
              <a:t>KONTROL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842318" y="6332181"/>
            <a:ext cx="3825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Anne-çocuk ilişkisinde yaygın olan anne tutumları 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ŞEKİL1</a:t>
            </a:r>
            <a:endParaRPr lang="tr-T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8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DUYARLI,ULAŞILABİLİR </a:t>
            </a:r>
            <a:r>
              <a:rPr lang="tr-TR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KABUL EDEN ANNE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95400" y="2947766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Öncelikle </a:t>
            </a:r>
            <a:r>
              <a:rPr lang="tr-TR" dirty="0"/>
              <a:t>çocuk sahibi olmayı ken­disine sunulan bir armağan olarak yorumlayarak, bebekten gelen işa­retlere ve iletişim sembollerine olumlu tepki verir. Sağlıklı bir etki­leşim ortamı hazırlar. İlerleyen yıllarda da çocuğun </a:t>
            </a:r>
            <a:r>
              <a:rPr lang="tr-TR" dirty="0"/>
              <a:t>tüm </a:t>
            </a:r>
            <a:r>
              <a:rPr lang="tr-TR" dirty="0"/>
              <a:t>iletişim gi­rişimlerini tanır ve belli uzaklıktan da bunları fark eder; dolayısıy­la dikkatini kolaylıkla çocuğa çevirir</a:t>
            </a:r>
            <a:r>
              <a:rPr lang="tr-TR" dirty="0"/>
              <a:t>.</a:t>
            </a:r>
          </a:p>
          <a:p>
            <a:r>
              <a:rPr lang="tr-TR" dirty="0"/>
              <a:t>	Kabul </a:t>
            </a:r>
            <a:r>
              <a:rPr lang="tr-TR" dirty="0"/>
              <a:t>eden anne, çocuğuna bakma ve ihtiyaçlarını karşılama so­rumluluğunu genellikle üstlenir. Zaman zaman sinirlilik belirtileri gösterebilir. Kuşkusuz burada çocuğun </a:t>
            </a:r>
            <a:r>
              <a:rPr lang="tr-TR" dirty="0" err="1"/>
              <a:t>yenidoğan</a:t>
            </a:r>
            <a:r>
              <a:rPr lang="tr-TR" dirty="0"/>
              <a:t> döneminden başla­yarak sakin, normal ya da hareketli ve hırçın bir bebek olmasının etki­si büyüktür.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068960"/>
            <a:ext cx="33152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6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tr-TR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DUYARLI,ULAŞILABİLİR </a:t>
            </a:r>
            <a:r>
              <a:rPr lang="tr-TR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KABUL EDEN ANNE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270149" y="296621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	Uyku </a:t>
            </a:r>
            <a:r>
              <a:rPr lang="tr-TR" dirty="0"/>
              <a:t>ve beslenme düzeni normal olan, annesine geceleri uykusuzluk yaşatmayan bebekler sakin, mutlu ve huzurlu oldukların­dan bu durum, annelerine olumlu olarak yansır. Buna karşılık kolay tatmin olmayan, uzun süre ağlayan, karnı tok olmasına rağmen mut­suzluğu süren ve kolay uyumayan zor bebekle annenin doyumlu bir ilişkiye girmesi oldukça güçtür. </a:t>
            </a:r>
            <a:endParaRPr lang="tr-TR" dirty="0"/>
          </a:p>
          <a:p>
            <a:r>
              <a:rPr lang="tr-TR" dirty="0"/>
              <a:t>	Ancak her şeye rağmen anne bu do­yurucu ilişki zeminini farklı ortamlarda, sözgelimi oyun oynarken ya da banyo yaptırırken yakalayabilir ve sıcak anne-çocuk ilişkisini baş­latabilir.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014502"/>
            <a:ext cx="3232638" cy="239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1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REDDEDEN</a:t>
            </a:r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İHMAL EDEN ANNE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207568" y="2924944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	</a:t>
            </a:r>
            <a:r>
              <a:rPr lang="tr-TR" sz="1400" dirty="0"/>
              <a:t>Kabul eden annenin aksine reddeden anne, çocuğa karşı sevgi ve şefkatini gölgede bırakan öfke ve içerleme duygularıyla doludur. Çoğunlukla çocuğa sinirlenir ve baskıyla çocuğun üzerinde bir dene­tim sağlamaya çalışır. </a:t>
            </a:r>
            <a:r>
              <a:rPr lang="tr-TR" sz="1400" b="1" dirty="0">
                <a:solidFill>
                  <a:srgbClr val="00B050"/>
                </a:solidFill>
              </a:rPr>
              <a:t>Çocuğu kucağına almaz, okşamaz</a:t>
            </a:r>
            <a:r>
              <a:rPr lang="tr-TR" sz="1400" dirty="0"/>
              <a:t>. </a:t>
            </a:r>
            <a:r>
              <a:rPr lang="tr-TR" sz="1400" b="1" dirty="0"/>
              <a:t>Çocukla ten­sel temas kurmaz</a:t>
            </a:r>
            <a:r>
              <a:rPr lang="tr-TR" sz="1400" dirty="0"/>
              <a:t>, </a:t>
            </a:r>
            <a:r>
              <a:rPr lang="tr-TR" sz="1400" b="1" dirty="0">
                <a:solidFill>
                  <a:srgbClr val="00B0F0"/>
                </a:solidFill>
              </a:rPr>
              <a:t>onunla bir bakıcının ilgilenmesini sağlayarak, kendi yaşantısını sürdürür</a:t>
            </a:r>
            <a:r>
              <a:rPr lang="tr-TR" sz="1400" dirty="0"/>
              <a:t>.</a:t>
            </a:r>
          </a:p>
          <a:p>
            <a:r>
              <a:rPr lang="tr-TR" sz="1400" dirty="0"/>
              <a:t>Sekiz aylık bebeğini isteksiz bir şekilde kucağına alan anne, "</a:t>
            </a:r>
            <a:r>
              <a:rPr lang="tr-TR" sz="1400" dirty="0"/>
              <a:t>Onun </a:t>
            </a:r>
            <a:r>
              <a:rPr lang="tr-TR" sz="1400" dirty="0"/>
              <a:t>bu isteksizliği karşında, bebekte de el ve ayaklarını germek suretiyle ir­kilme tepkisi gördüğünü," söylüyordu. Böyle bir ortamda büyüyen ço­cuk, anne sevgisi ve korunma ihtiyaçlarının karşılanmamasından</a:t>
            </a:r>
            <a:r>
              <a:rPr lang="tr-TR" sz="1400" i="1" dirty="0"/>
              <a:t> do­ğan</a:t>
            </a:r>
            <a:r>
              <a:rPr lang="tr-TR" sz="1400" dirty="0"/>
              <a:t> duygusal bir açlık içindedir ve yaşıtlarının canlılığından yoksun­dur. </a:t>
            </a:r>
            <a:r>
              <a:rPr lang="tr-TR" sz="1400" b="1" dirty="0"/>
              <a:t>Çocuğun reddedilmesi</a:t>
            </a:r>
            <a:r>
              <a:rPr lang="tr-TR" sz="1400" dirty="0"/>
              <a:t>, </a:t>
            </a:r>
            <a:r>
              <a:rPr lang="tr-TR" sz="1400" b="1" dirty="0">
                <a:solidFill>
                  <a:srgbClr val="FF0000"/>
                </a:solidFill>
              </a:rPr>
              <a:t>ilerleyen yıllarda annenin ona hırçın dav­ranması, azarlaması ve dayakla cezalandırması</a:t>
            </a:r>
            <a:r>
              <a:rPr lang="tr-TR" sz="1400" dirty="0"/>
              <a:t> şekline </a:t>
            </a:r>
            <a:r>
              <a:rPr lang="tr-TR" sz="1400" dirty="0"/>
              <a:t>dönüşebilir.</a:t>
            </a:r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  <p:pic>
        <p:nvPicPr>
          <p:cNvPr id="7" name="2 Resim" descr="huk7r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36160" y="3068960"/>
            <a:ext cx="3372502" cy="265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11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824" y="908720"/>
            <a:ext cx="6048672" cy="1800200"/>
          </a:xfrm>
        </p:spPr>
        <p:txBody>
          <a:bodyPr>
            <a:normAutofit/>
          </a:bodyPr>
          <a:lstStyle/>
          <a:p>
            <a:pPr algn="r"/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r-T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MÜKEMMELİYETÇİ</a:t>
            </a:r>
            <a:r>
              <a:rPr lang="tr-TR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</a:t>
            </a:r>
            <a:endParaRPr lang="tr-TR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6085826"/>
            <a:ext cx="1296144" cy="76271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49" y="6085826"/>
            <a:ext cx="910189" cy="7995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2" y="6229842"/>
            <a:ext cx="1292457" cy="53627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11424" y="2708921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Geçmişteki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engellenmiş umutların yansıması olarak aşırı beklenti </a:t>
            </a:r>
            <a:r>
              <a:rPr lang="tr-TR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geliştirmek:            	</a:t>
            </a:r>
            <a:r>
              <a:rPr lang="tr-TR" dirty="0"/>
              <a:t>Bu </a:t>
            </a:r>
            <a:r>
              <a:rPr lang="tr-TR" dirty="0"/>
              <a:t>tutumu benimseyen anneler çocuğu olduğu gibi kabul etmez, onun mükemmel ölçülere </a:t>
            </a:r>
            <a:r>
              <a:rPr lang="tr-TR" dirty="0"/>
              <a:t>göre davranmasını </a:t>
            </a:r>
            <a:r>
              <a:rPr lang="tr-TR" dirty="0"/>
              <a:t>ister. Bilgi yönünden iyi yetiş­miş </a:t>
            </a:r>
            <a:r>
              <a:rPr lang="tr-TR" dirty="0"/>
              <a:t>olmasını </a:t>
            </a:r>
            <a:r>
              <a:rPr lang="tr-TR" dirty="0"/>
              <a:t>istediği gibi, bedensel yönden de mükemmel olmasını is­ter.</a:t>
            </a:r>
          </a:p>
          <a:p>
            <a:r>
              <a:rPr lang="tr-TR" dirty="0"/>
              <a:t>	Bu </a:t>
            </a:r>
            <a:r>
              <a:rPr lang="tr-TR" dirty="0"/>
              <a:t>tür anne yaklaşımında, okul başarısı ve diğer etkinlikler konu­sunda annenin, çocuğun kapasitesinin üzerinde bir beklenti içine gir­mesi, ölçüt olarak kendi değer ve yargılarını alması ve bu amaçla onu zorlaması söz konusudur. </a:t>
            </a:r>
            <a:r>
              <a:rPr lang="tr-TR" dirty="0"/>
              <a:t> Burada </a:t>
            </a:r>
            <a:r>
              <a:rPr lang="tr-TR" b="1" dirty="0"/>
              <a:t>annenin kendi yaşamında yapmak isteyip de yapamadıklarının umudunu çocuklarıyla sürdürmek iste­mesi önemli bir etken</a:t>
            </a:r>
            <a:r>
              <a:rPr lang="tr-TR" dirty="0"/>
              <a:t> oluşturabilir. Annenin isteklerinin aşırılığı ve gerçekçi olmayan beklentileri karşısında başarısızlığa uğrayan çocuk, bir yandan kendi gözünde değersizleşirken, öte yandan cesareti kırıldı­ğı için, başarı yolunda bir çaba göstermez. </a:t>
            </a:r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852936"/>
            <a:ext cx="3286112" cy="290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4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818550-8BDC-4032-94B6-8D2B9B3D6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842</Words>
  <Application>Microsoft Office PowerPoint</Application>
  <PresentationFormat>Geniş ekran</PresentationFormat>
  <Paragraphs>153</Paragraphs>
  <Slides>27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TS101674557</vt:lpstr>
      <vt:lpstr>ÇOCUK YETİŞTİRMEDE FARKLI  ANNE-BABA TUTUMLARI</vt:lpstr>
      <vt:lpstr>PowerPoint Sunusu</vt:lpstr>
      <vt:lpstr>BENLİK KAVRAMI</vt:lpstr>
      <vt:lpstr>TUTUM VE DAVRANIŞLAR</vt:lpstr>
      <vt:lpstr>PowerPoint Sunusu</vt:lpstr>
      <vt:lpstr>DUYARLI,ULAŞILABİLİR VE KABUL EDEN ANNE</vt:lpstr>
      <vt:lpstr>DUYARLI,ULAŞILABİLİR VE KABUL EDEN ANNE</vt:lpstr>
      <vt:lpstr> REDDEDEN VE İHMAL EDEN ANNE</vt:lpstr>
      <vt:lpstr> MÜKEMMELİYETÇİANNE</vt:lpstr>
      <vt:lpstr>PowerPoint Sunusu</vt:lpstr>
      <vt:lpstr> BASKICI-OTORİTER TUTUM</vt:lpstr>
      <vt:lpstr> BASKICI-OTORİTER TUTUM</vt:lpstr>
      <vt:lpstr> DESTEKLEYİCİ-YETKİLİ VE GÜVENİLİR TUTUM</vt:lpstr>
      <vt:lpstr> DESTEKLEYİCİ-YETKİLİ VE GÜVENİLİR TUTUM</vt:lpstr>
      <vt:lpstr> GEVŞEK TUTUM</vt:lpstr>
      <vt:lpstr> GEVŞEK TUTUM</vt:lpstr>
      <vt:lpstr> GEVŞEK TUTUM</vt:lpstr>
      <vt:lpstr> AŞIRI KORUMACI TUTUM</vt:lpstr>
      <vt:lpstr> TUTARSIZ VE KARARSIZ TUTUM</vt:lpstr>
      <vt:lpstr> Anne-Baba Tutumları</vt:lpstr>
      <vt:lpstr> Anne-Baba Tutumları</vt:lpstr>
      <vt:lpstr>  Ana-baba davranışlarıyla, çocukların davranışları </vt:lpstr>
      <vt:lpstr>  Ana-baba davranışlarıyla, çocukların davranışları </vt:lpstr>
      <vt:lpstr> BAŞARILI ANA-BABA-ÇOCUK İLİŞKİSİNİN KOŞULLARI</vt:lpstr>
      <vt:lpstr> BAŞARILI ANA-BABA-ÇOCUK İLİŞKİSİNİN KOŞULLARI</vt:lpstr>
      <vt:lpstr> BAŞARILI ANA-BABA-ÇOCUK İLİŞKİSİNİN KOŞULLARI</vt:lpstr>
      <vt:lpstr>Sorular?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2013-01-07T08:44:03Z</dcterms:created>
  <dcterms:modified xsi:type="dcterms:W3CDTF">2013-02-21T11:10:35Z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